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notesMasterIdLst>
    <p:notesMasterId r:id="rId16"/>
  </p:notesMasterIdLst>
  <p:sldSz cx="14630400" cy="10350163"/>
  <p:notesSz cx="10350163"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20" Type="http://schemas.openxmlformats.org/officeDocument/2006/relationships/tableStyles" Target="tableStyles.xml"/></Relationships>
</file>

<file path=ppt/media/>
</file>

<file path=ppt/media/image-1-1.png>
</file>

<file path=ppt/media/image-1-2.png>
</file>

<file path=ppt/media/image-10-1.png>
</file>

<file path=ppt/media/image-10-2.png>
</file>

<file path=ppt/media/image-10-3.png>
</file>

<file path=ppt/media/image-11-1.png>
</file>

<file path=ppt/media/image-11-2.png>
</file>

<file path=ppt/media/image-12-1.png>
</file>

<file path=ppt/media/image-12-2.png>
</file>

<file path=ppt/media/image-13-1.png>
</file>

<file path=ppt/media/image-14-1.png>
</file>

<file path=ppt/media/image-2-1.png>
</file>

<file path=ppt/media/image-3-1.png>
</file>

<file path=ppt/media/image-3-2.png>
</file>

<file path=ppt/media/image-4-1.png>
</file>

<file path=ppt/media/image-4-2.png>
</file>

<file path=ppt/media/image-5-1.png>
</file>

<file path=ppt/media/image-5-2.png>
</file>

<file path=ppt/media/image-6-1.png>
</file>

<file path=ppt/media/image-7-1.png>
</file>

<file path=ppt/media/image-7-2.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slideLayout" Target="../slideLayouts/slideLayout1.xml"/><Relationship Id="rId5"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4" Type="http://schemas.openxmlformats.org/officeDocument/2006/relationships/slideLayout" Target="../slideLayouts/slideLayout1.xml"/><Relationship Id="rId5"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3-1.png"/><Relationship Id="rId3" Type="http://schemas.openxmlformats.org/officeDocument/2006/relationships/slideLayout" Target="../slideLayouts/slideLayout1.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4-1.png"/><Relationship Id="rId3" Type="http://schemas.openxmlformats.org/officeDocument/2006/relationships/slideLayout" Target="../slideLayouts/slideLayout1.xml"/><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2-1.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6-1.png"/><Relationship Id="rId3" Type="http://schemas.openxmlformats.org/officeDocument/2006/relationships/slideLayout" Target="../slideLayouts/slideLayout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9-1.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0350163"/>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119" y="0"/>
            <a:ext cx="14630400" cy="10350163"/>
          </a:xfrm>
          <a:prstGeom prst="rect">
            <a:avLst/>
          </a:prstGeom>
        </p:spPr>
      </p:pic>
      <p:sp>
        <p:nvSpPr>
          <p:cNvPr id="5" name="Shape 2"/>
          <p:cNvSpPr/>
          <p:nvPr/>
        </p:nvSpPr>
        <p:spPr>
          <a:xfrm>
            <a:off x="-119" y="0"/>
            <a:ext cx="14630400" cy="10350163"/>
          </a:xfrm>
          <a:prstGeom prst="rect">
            <a:avLst/>
          </a:prstGeom>
          <a:solidFill>
            <a:srgbClr val="FFFFFF">
              <a:alpha val="85000"/>
            </a:srgbClr>
          </a:solidFill>
          <a:ln/>
        </p:spPr>
      </p:sp>
      <p:sp>
        <p:nvSpPr>
          <p:cNvPr id="6" name="Text 3"/>
          <p:cNvSpPr/>
          <p:nvPr/>
        </p:nvSpPr>
        <p:spPr>
          <a:xfrm>
            <a:off x="933569" y="3567038"/>
            <a:ext cx="9187101" cy="1148602"/>
          </a:xfrm>
          <a:prstGeom prst="rect">
            <a:avLst/>
          </a:prstGeom>
          <a:noFill/>
          <a:ln/>
        </p:spPr>
        <p:txBody>
          <a:bodyPr wrap="none" rtlCol="0" anchor="t"/>
          <a:lstStyle/>
          <a:p>
            <a:pPr indent="0" marL="0">
              <a:lnSpc>
                <a:spcPts val="9042"/>
              </a:lnSpc>
              <a:buNone/>
            </a:pPr>
            <a:r>
              <a:rPr lang="en-US" sz="7234" b="1" spc="-217" kern="0" dirty="0">
                <a:solidFill>
                  <a:srgbClr val="000000"/>
                </a:solidFill>
                <a:latin typeface="Inter" pitchFamily="34" charset="0"/>
                <a:ea typeface="Inter" pitchFamily="34" charset="-122"/>
                <a:cs typeface="Inter" pitchFamily="34" charset="-120"/>
              </a:rPr>
              <a:t>Historia de la IA</a:t>
            </a:r>
            <a:endParaRPr lang="en-US" sz="7234" dirty="0"/>
          </a:p>
        </p:txBody>
      </p:sp>
      <p:sp>
        <p:nvSpPr>
          <p:cNvPr id="7" name="Text 4"/>
          <p:cNvSpPr/>
          <p:nvPr/>
        </p:nvSpPr>
        <p:spPr>
          <a:xfrm>
            <a:off x="933569" y="5115061"/>
            <a:ext cx="4346615" cy="416212"/>
          </a:xfrm>
          <a:prstGeom prst="rect">
            <a:avLst/>
          </a:prstGeom>
          <a:noFill/>
          <a:ln/>
        </p:spPr>
        <p:txBody>
          <a:bodyPr wrap="none" rtlCol="0" anchor="t"/>
          <a:lstStyle/>
          <a:p>
            <a:pPr indent="0" marL="0">
              <a:lnSpc>
                <a:spcPts val="3276"/>
              </a:lnSpc>
              <a:buNone/>
            </a:pPr>
            <a:r>
              <a:rPr lang="en-US" sz="2621" b="1" spc="-79" kern="0" dirty="0">
                <a:solidFill>
                  <a:srgbClr val="000000"/>
                </a:solidFill>
                <a:latin typeface="Inter" pitchFamily="34" charset="0"/>
                <a:ea typeface="Inter" pitchFamily="34" charset="-122"/>
                <a:cs typeface="Inter" pitchFamily="34" charset="-120"/>
              </a:rPr>
              <a:t>Desde Turing a la Actualidad</a:t>
            </a:r>
            <a:endParaRPr lang="en-US" sz="2621" dirty="0"/>
          </a:p>
        </p:txBody>
      </p:sp>
      <p:sp>
        <p:nvSpPr>
          <p:cNvPr id="8" name="Text 5"/>
          <p:cNvSpPr/>
          <p:nvPr/>
        </p:nvSpPr>
        <p:spPr>
          <a:xfrm>
            <a:off x="933569" y="5930694"/>
            <a:ext cx="12763143" cy="852431"/>
          </a:xfrm>
          <a:prstGeom prst="rect">
            <a:avLst/>
          </a:prstGeom>
          <a:noFill/>
          <a:ln/>
        </p:spPr>
        <p:txBody>
          <a:bodyPr wrap="square" rtlCol="0" anchor="t"/>
          <a:lstStyle/>
          <a:p>
            <a:pPr indent="0" marL="0">
              <a:lnSpc>
                <a:spcPts val="3355"/>
              </a:lnSpc>
              <a:buNone/>
            </a:pPr>
            <a:r>
              <a:rPr lang="en-US" sz="2097" b="1" i="1" spc="-42" kern="0" dirty="0">
                <a:solidFill>
                  <a:srgbClr val="272525"/>
                </a:solidFill>
                <a:latin typeface="Inter" pitchFamily="34" charset="0"/>
                <a:ea typeface="Inter" pitchFamily="34" charset="-122"/>
                <a:cs typeface="Inter" pitchFamily="34" charset="-120"/>
              </a:rPr>
              <a:t>“El éxito en la creación de IA sería el mayor evento en la historia humana. Desafortunadamente, también podría ser el último a menos que aprendamos cómo evitar los riesgos”. Stephen Hawking</a:t>
            </a:r>
            <a:endParaRPr lang="en-US" sz="2097" dirty="0"/>
          </a:p>
        </p:txBody>
      </p:sp>
      <p:pic>
        <p:nvPicPr>
          <p:cNvPr id="9" name="Image 1" descr="preencoded.png">
            <a:hlinkClick r:id="rId3" tooltip=""/>
          </p:cNvPr>
          <p:cNvPicPr>
            <a:picLocks noChangeAspect="1"/>
          </p:cNvPicPr>
          <p:nvPr/>
        </p:nvPicPr>
        <p:blipFill>
          <a:blip r:embed="rId2"/>
          <a:stretch>
            <a:fillRect/>
          </a:stretch>
        </p:blipFill>
        <p:spPr>
          <a:xfrm>
            <a:off x="12242153" y="9710083"/>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391089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9143524" y="0"/>
            <a:ext cx="5485090" cy="13910890"/>
          </a:xfrm>
          <a:prstGeom prst="rect">
            <a:avLst/>
          </a:prstGeom>
        </p:spPr>
      </p:pic>
      <p:pic>
        <p:nvPicPr>
          <p:cNvPr id="5" name="Image 1" descr="preencoded.png">    </p:cNvPr>
          <p:cNvPicPr>
            <a:picLocks noChangeAspect="1"/>
          </p:cNvPicPr>
          <p:nvPr/>
        </p:nvPicPr>
        <p:blipFill>
          <a:blip r:embed="rId2"/>
          <a:stretch>
            <a:fillRect/>
          </a:stretch>
        </p:blipFill>
        <p:spPr>
          <a:xfrm>
            <a:off x="9744789" y="4813769"/>
            <a:ext cx="4282440" cy="4283352"/>
          </a:xfrm>
          <a:prstGeom prst="rect">
            <a:avLst/>
          </a:prstGeom>
        </p:spPr>
      </p:pic>
      <p:sp>
        <p:nvSpPr>
          <p:cNvPr id="6" name="Text 2"/>
          <p:cNvSpPr/>
          <p:nvPr/>
        </p:nvSpPr>
        <p:spPr>
          <a:xfrm>
            <a:off x="933569" y="732390"/>
            <a:ext cx="6807875" cy="499335"/>
          </a:xfrm>
          <a:prstGeom prst="rect">
            <a:avLst/>
          </a:prstGeom>
          <a:noFill/>
          <a:ln/>
        </p:spPr>
        <p:txBody>
          <a:bodyPr wrap="none" rtlCol="0" anchor="t"/>
          <a:lstStyle/>
          <a:p>
            <a:pPr indent="0" marL="0">
              <a:lnSpc>
                <a:spcPts val="3931"/>
              </a:lnSpc>
              <a:buNone/>
            </a:pPr>
            <a:r>
              <a:rPr lang="en-US" sz="3145" b="1" spc="-94" kern="0" dirty="0">
                <a:solidFill>
                  <a:srgbClr val="204C8E"/>
                </a:solidFill>
                <a:latin typeface="Inter" pitchFamily="34" charset="0"/>
                <a:ea typeface="Inter" pitchFamily="34" charset="-122"/>
                <a:cs typeface="Inter" pitchFamily="34" charset="-120"/>
              </a:rPr>
              <a:t>Conversación con Eugene Goostman</a:t>
            </a:r>
            <a:endParaRPr lang="en-US" sz="3145" dirty="0"/>
          </a:p>
        </p:txBody>
      </p:sp>
      <p:sp>
        <p:nvSpPr>
          <p:cNvPr id="7" name="Text 3"/>
          <p:cNvSpPr/>
          <p:nvPr/>
        </p:nvSpPr>
        <p:spPr>
          <a:xfrm>
            <a:off x="933569" y="1531351"/>
            <a:ext cx="7277933" cy="1278646"/>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A continuación, se presenta un breve extracto de una conversación con Eugene Goostman, extraído del blog de Scott Aaronson:</a:t>
            </a:r>
            <a:endParaRPr lang="en-US" sz="2097" dirty="0"/>
          </a:p>
        </p:txBody>
      </p:sp>
      <p:sp>
        <p:nvSpPr>
          <p:cNvPr id="8" name="Text 4"/>
          <p:cNvSpPr/>
          <p:nvPr/>
        </p:nvSpPr>
        <p:spPr>
          <a:xfrm>
            <a:off x="933569" y="3109622"/>
            <a:ext cx="7277933" cy="852431"/>
          </a:xfrm>
          <a:prstGeom prst="rect">
            <a:avLst/>
          </a:prstGeom>
          <a:noFill/>
          <a:ln/>
        </p:spPr>
        <p:txBody>
          <a:bodyPr wrap="square" rtlCol="0" anchor="t"/>
          <a:lstStyle/>
          <a:p>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Scott: </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¿Cuál es más grande, una caja de zapatos o el Monte Everest?</a:t>
            </a:r>
            <a:endParaRPr lang="en-US" sz="2097" dirty="0"/>
          </a:p>
        </p:txBody>
      </p:sp>
      <p:sp>
        <p:nvSpPr>
          <p:cNvPr id="9" name="Text 5"/>
          <p:cNvSpPr/>
          <p:nvPr/>
        </p:nvSpPr>
        <p:spPr>
          <a:xfrm>
            <a:off x="933569" y="4261678"/>
            <a:ext cx="7277933" cy="1278646"/>
          </a:xfrm>
          <a:prstGeom prst="rect">
            <a:avLst/>
          </a:prstGeom>
          <a:noFill/>
          <a:ln/>
        </p:spPr>
        <p:txBody>
          <a:bodyPr wrap="square" rtlCol="0" anchor="t"/>
          <a:lstStyle/>
          <a:p>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Eugene:</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No puedo decidirme ahora mismo. Debería pensarlo después. Y se me olvidó preguntarte de dónde eres...</a:t>
            </a:r>
            <a:endParaRPr lang="en-US" sz="2097" dirty="0"/>
          </a:p>
        </p:txBody>
      </p:sp>
      <p:sp>
        <p:nvSpPr>
          <p:cNvPr id="10" name="Text 6"/>
          <p:cNvSpPr/>
          <p:nvPr/>
        </p:nvSpPr>
        <p:spPr>
          <a:xfrm>
            <a:off x="933569" y="5839949"/>
            <a:ext cx="7277933" cy="426215"/>
          </a:xfrm>
          <a:prstGeom prst="rect">
            <a:avLst/>
          </a:prstGeom>
          <a:noFill/>
          <a:ln/>
        </p:spPr>
        <p:txBody>
          <a:bodyPr wrap="none" rtlCol="0" anchor="t"/>
          <a:lstStyle/>
          <a:p>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Scott: </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¿Cuántas patas tiene un camello?</a:t>
            </a:r>
            <a:endParaRPr lang="en-US" sz="2097" dirty="0"/>
          </a:p>
        </p:txBody>
      </p:sp>
      <p:sp>
        <p:nvSpPr>
          <p:cNvPr id="11" name="Text 7"/>
          <p:cNvSpPr/>
          <p:nvPr/>
        </p:nvSpPr>
        <p:spPr>
          <a:xfrm>
            <a:off x="933569" y="6565789"/>
            <a:ext cx="7277933" cy="1278646"/>
          </a:xfrm>
          <a:prstGeom prst="rect">
            <a:avLst/>
          </a:prstGeom>
          <a:noFill/>
          <a:ln/>
        </p:spPr>
        <p:txBody>
          <a:bodyPr wrap="square" rtlCol="0" anchor="t"/>
          <a:lstStyle/>
          <a:p>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Eugene:</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Algo entre 2 y 4. ¿Quizás tres? :-))) Por cierto, todavía no sé cuál es tu especialidad – o, posiblemente, me lo perdí.</a:t>
            </a:r>
            <a:endParaRPr lang="en-US" sz="2097" dirty="0"/>
          </a:p>
        </p:txBody>
      </p:sp>
      <p:sp>
        <p:nvSpPr>
          <p:cNvPr id="12" name="Text 8"/>
          <p:cNvSpPr/>
          <p:nvPr/>
        </p:nvSpPr>
        <p:spPr>
          <a:xfrm>
            <a:off x="933569" y="8144061"/>
            <a:ext cx="7277933" cy="426215"/>
          </a:xfrm>
          <a:prstGeom prst="rect">
            <a:avLst/>
          </a:prstGeom>
          <a:noFill/>
          <a:ln/>
        </p:spPr>
        <p:txBody>
          <a:bodyPr wrap="none" rtlCol="0" anchor="t"/>
          <a:lstStyle/>
          <a:p>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Scott:</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¿Cuántas patas tiene un ciempiés?</a:t>
            </a:r>
            <a:endParaRPr lang="en-US" sz="2097" dirty="0"/>
          </a:p>
        </p:txBody>
      </p:sp>
      <p:sp>
        <p:nvSpPr>
          <p:cNvPr id="13" name="Text 9"/>
          <p:cNvSpPr/>
          <p:nvPr/>
        </p:nvSpPr>
        <p:spPr>
          <a:xfrm>
            <a:off x="933569" y="8869901"/>
            <a:ext cx="7277933" cy="852431"/>
          </a:xfrm>
          <a:prstGeom prst="rect">
            <a:avLst/>
          </a:prstGeom>
          <a:noFill/>
          <a:ln/>
        </p:spPr>
        <p:txBody>
          <a:bodyPr wrap="square" rtlCol="0" anchor="t"/>
          <a:lstStyle/>
          <a:p>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Eugene:</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 Solo dos, pero los mutantes de Chernobyl pueden tener hasta cinco. Sé que estás tratando de engañarme.</a:t>
            </a:r>
            <a:endParaRPr lang="en-US" sz="2097" dirty="0"/>
          </a:p>
        </p:txBody>
      </p:sp>
      <p:sp>
        <p:nvSpPr>
          <p:cNvPr id="14" name="Text 10"/>
          <p:cNvSpPr/>
          <p:nvPr/>
        </p:nvSpPr>
        <p:spPr>
          <a:xfrm>
            <a:off x="933569" y="10021957"/>
            <a:ext cx="7277933" cy="1278646"/>
          </a:xfrm>
          <a:prstGeom prst="rect">
            <a:avLst/>
          </a:prstGeom>
          <a:noFill/>
          <a:ln/>
        </p:spPr>
        <p:txBody>
          <a:bodyPr wrap="square" rtlCol="0" anchor="t"/>
          <a:lstStyle/>
          <a:p>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Scott:</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No, necesito saber que no eres un chatbot. Por favor, responde la pregunta directamente: ¿cuántas patas tiene una hormiga?</a:t>
            </a:r>
            <a:endParaRPr lang="en-US" sz="2097" dirty="0"/>
          </a:p>
        </p:txBody>
      </p:sp>
      <p:sp>
        <p:nvSpPr>
          <p:cNvPr id="15" name="Text 11"/>
          <p:cNvSpPr/>
          <p:nvPr/>
        </p:nvSpPr>
        <p:spPr>
          <a:xfrm>
            <a:off x="933569" y="11600228"/>
            <a:ext cx="7277933" cy="852431"/>
          </a:xfrm>
          <a:prstGeom prst="rect">
            <a:avLst/>
          </a:prstGeom>
          <a:noFill/>
          <a:ln/>
        </p:spPr>
        <p:txBody>
          <a:bodyPr wrap="square" rtlCol="0" anchor="t"/>
          <a:lstStyle/>
          <a:p>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Eugene:</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Algo entre 2 y 4. ¿Quizás tres? :-))) Oh, qué conversación tan productiva ;-)</a:t>
            </a:r>
            <a:endParaRPr lang="en-US" sz="2097" dirty="0"/>
          </a:p>
        </p:txBody>
      </p:sp>
      <p:sp>
        <p:nvSpPr>
          <p:cNvPr id="16" name="Text 12"/>
          <p:cNvSpPr/>
          <p:nvPr/>
        </p:nvSpPr>
        <p:spPr>
          <a:xfrm>
            <a:off x="933569" y="12752284"/>
            <a:ext cx="7277933" cy="426215"/>
          </a:xfrm>
          <a:prstGeom prst="rect">
            <a:avLst/>
          </a:prstGeom>
          <a:noFill/>
          <a:ln/>
        </p:spPr>
        <p:txBody>
          <a:bodyPr wrap="none" rtlCol="0" anchor="t"/>
          <a:lstStyle/>
          <a:p>
            <a:pPr indent="0" marL="0">
              <a:lnSpc>
                <a:spcPts val="3355"/>
              </a:lnSpc>
              <a:buNone/>
            </a:pPr>
            <a:endParaRPr lang="en-US" sz="2097" dirty="0"/>
          </a:p>
        </p:txBody>
      </p:sp>
      <p:pic>
        <p:nvPicPr>
          <p:cNvPr id="17" name="Image 2" descr="preencoded.png">
            <a:hlinkClick r:id="rId4" tooltip=""/>
          </p:cNvPr>
          <p:cNvPicPr>
            <a:picLocks noChangeAspect="1"/>
          </p:cNvPicPr>
          <p:nvPr/>
        </p:nvPicPr>
        <p:blipFill>
          <a:blip r:embed="rId3"/>
          <a:stretch>
            <a:fillRect/>
          </a:stretch>
        </p:blipFill>
        <p:spPr>
          <a:xfrm>
            <a:off x="12242153" y="9710083"/>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0350163"/>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1548" y="0"/>
            <a:ext cx="5485090" cy="10350163"/>
          </a:xfrm>
          <a:prstGeom prst="rect">
            <a:avLst/>
          </a:prstGeom>
        </p:spPr>
      </p:pic>
      <p:sp>
        <p:nvSpPr>
          <p:cNvPr id="5" name="Text 2"/>
          <p:cNvSpPr/>
          <p:nvPr/>
        </p:nvSpPr>
        <p:spPr>
          <a:xfrm>
            <a:off x="6418659" y="2494652"/>
            <a:ext cx="5212437" cy="499335"/>
          </a:xfrm>
          <a:prstGeom prst="rect">
            <a:avLst/>
          </a:prstGeom>
          <a:noFill/>
          <a:ln/>
        </p:spPr>
        <p:txBody>
          <a:bodyPr wrap="none" rtlCol="0" anchor="t"/>
          <a:lstStyle/>
          <a:p>
            <a:pPr indent="0" marL="0">
              <a:lnSpc>
                <a:spcPts val="3931"/>
              </a:lnSpc>
              <a:buNone/>
            </a:pPr>
            <a:r>
              <a:rPr lang="en-US" sz="3145" b="1" spc="-94" kern="0" dirty="0">
                <a:solidFill>
                  <a:srgbClr val="204C8E"/>
                </a:solidFill>
                <a:latin typeface="Inter" pitchFamily="34" charset="0"/>
                <a:ea typeface="Inter" pitchFamily="34" charset="-122"/>
                <a:cs typeface="Inter" pitchFamily="34" charset="-120"/>
              </a:rPr>
              <a:t>Teoría de la habitación china</a:t>
            </a:r>
            <a:endParaRPr lang="en-US" sz="3145" dirty="0"/>
          </a:p>
        </p:txBody>
      </p:sp>
      <p:sp>
        <p:nvSpPr>
          <p:cNvPr id="6" name="Text 3"/>
          <p:cNvSpPr/>
          <p:nvPr/>
        </p:nvSpPr>
        <p:spPr>
          <a:xfrm>
            <a:off x="6418659" y="3293613"/>
            <a:ext cx="7277933" cy="1278646"/>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Un hablante nativo de inglés, que no sabe chino, está encerrado en una habitación y debe responder preguntas sobre una historia que le han narrado en chino.</a:t>
            </a:r>
            <a:endParaRPr lang="en-US" sz="2097" dirty="0"/>
          </a:p>
        </p:txBody>
      </p:sp>
      <p:sp>
        <p:nvSpPr>
          <p:cNvPr id="7" name="Text 4"/>
          <p:cNvSpPr/>
          <p:nvPr/>
        </p:nvSpPr>
        <p:spPr>
          <a:xfrm>
            <a:off x="6418659" y="4871884"/>
            <a:ext cx="7277933" cy="2983508"/>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¿Cómo las responde? Mediante </a:t>
            </a:r>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un libro de reglas escritas en inglés que sirven para ordenar sintácticamente los símbolos chinos</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sin explicar su significado, sólo explicando cómo se deben utilizar. Mediante este ejercicio, las preguntas son respondidas adecuadamente por la persona que está dentro de la habitación, aun cuando esta persona no ha entendido su contenido.</a:t>
            </a:r>
            <a:endParaRPr lang="en-US" sz="2097" dirty="0"/>
          </a:p>
        </p:txBody>
      </p:sp>
      <p:pic>
        <p:nvPicPr>
          <p:cNvPr id="8" name="Image 1" descr="preencoded.png">
            <a:hlinkClick r:id="rId3" tooltip=""/>
          </p:cNvPr>
          <p:cNvPicPr>
            <a:picLocks noChangeAspect="1"/>
          </p:cNvPicPr>
          <p:nvPr/>
        </p:nvPicPr>
        <p:blipFill>
          <a:blip r:embed="rId2"/>
          <a:stretch>
            <a:fillRect/>
          </a:stretch>
        </p:blipFill>
        <p:spPr>
          <a:xfrm>
            <a:off x="12242153" y="9710083"/>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1733368"/>
          </a:xfrm>
          <a:prstGeom prst="rect">
            <a:avLst/>
          </a:prstGeom>
          <a:solidFill>
            <a:srgbClr val="FFFFFF"/>
          </a:solidFill>
          <a:ln/>
        </p:spPr>
      </p:sp>
      <p:sp>
        <p:nvSpPr>
          <p:cNvPr id="4" name="Text 2"/>
          <p:cNvSpPr/>
          <p:nvPr/>
        </p:nvSpPr>
        <p:spPr>
          <a:xfrm>
            <a:off x="933569" y="732390"/>
            <a:ext cx="3994309" cy="499335"/>
          </a:xfrm>
          <a:prstGeom prst="rect">
            <a:avLst/>
          </a:prstGeom>
          <a:noFill/>
          <a:ln/>
        </p:spPr>
        <p:txBody>
          <a:bodyPr wrap="none" rtlCol="0" anchor="t"/>
          <a:lstStyle/>
          <a:p>
            <a:pPr indent="0" marL="0">
              <a:lnSpc>
                <a:spcPts val="3931"/>
              </a:lnSpc>
              <a:buNone/>
            </a:pPr>
            <a:r>
              <a:rPr lang="en-US" sz="3145" b="1" spc="-94" kern="0" dirty="0">
                <a:solidFill>
                  <a:srgbClr val="204C8E"/>
                </a:solidFill>
                <a:latin typeface="Inter" pitchFamily="34" charset="0"/>
                <a:ea typeface="Inter" pitchFamily="34" charset="-122"/>
                <a:cs typeface="Inter" pitchFamily="34" charset="-120"/>
              </a:rPr>
              <a:t>El invierno de la IA</a:t>
            </a:r>
            <a:endParaRPr lang="en-US" sz="3145" dirty="0"/>
          </a:p>
        </p:txBody>
      </p:sp>
      <p:sp>
        <p:nvSpPr>
          <p:cNvPr id="5" name="Text 3"/>
          <p:cNvSpPr/>
          <p:nvPr/>
        </p:nvSpPr>
        <p:spPr>
          <a:xfrm>
            <a:off x="933569" y="1764406"/>
            <a:ext cx="12763143" cy="1704862"/>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A lo largo de la historia de la IA, se presentaron dos periodos que se caracterizaron por un estancamiento en el progreso, la falta de resultados significativos y la frustración por las expectativas no cumplidas. Si investigamos un poco, veremos que hay una brecha entre hitos, más o menos cerca de los 70’s hasta los 90’s. </a:t>
            </a:r>
            <a:endParaRPr lang="en-US" sz="2097" dirty="0"/>
          </a:p>
        </p:txBody>
      </p:sp>
      <p:sp>
        <p:nvSpPr>
          <p:cNvPr id="6" name="Text 4"/>
          <p:cNvSpPr/>
          <p:nvPr/>
        </p:nvSpPr>
        <p:spPr>
          <a:xfrm>
            <a:off x="933569" y="3768892"/>
            <a:ext cx="12763143" cy="426215"/>
          </a:xfrm>
          <a:prstGeom prst="rect">
            <a:avLst/>
          </a:prstGeom>
          <a:noFill/>
          <a:ln/>
        </p:spPr>
        <p:txBody>
          <a:bodyPr wrap="none" rtlCol="0" anchor="t"/>
          <a:lstStyle/>
          <a:p>
            <a:pPr indent="0" marL="0">
              <a:lnSpc>
                <a:spcPts val="3355"/>
              </a:lnSpc>
              <a:buNone/>
            </a:pPr>
            <a:endParaRPr lang="en-US" sz="2097" dirty="0"/>
          </a:p>
        </p:txBody>
      </p:sp>
      <p:pic>
        <p:nvPicPr>
          <p:cNvPr id="7" name="Image 0" descr="preencoded.png">    </p:cNvPr>
          <p:cNvPicPr>
            <a:picLocks noChangeAspect="1"/>
          </p:cNvPicPr>
          <p:nvPr/>
        </p:nvPicPr>
        <p:blipFill>
          <a:blip r:embed="rId1"/>
          <a:stretch>
            <a:fillRect/>
          </a:stretch>
        </p:blipFill>
        <p:spPr>
          <a:xfrm>
            <a:off x="933569" y="4494733"/>
            <a:ext cx="12500967" cy="5524962"/>
          </a:xfrm>
          <a:prstGeom prst="rect">
            <a:avLst/>
          </a:prstGeom>
        </p:spPr>
      </p:pic>
      <p:sp>
        <p:nvSpPr>
          <p:cNvPr id="8" name="Text 5"/>
          <p:cNvSpPr/>
          <p:nvPr/>
        </p:nvSpPr>
        <p:spPr>
          <a:xfrm>
            <a:off x="933569" y="10319319"/>
            <a:ext cx="12763143" cy="681659"/>
          </a:xfrm>
          <a:prstGeom prst="rect">
            <a:avLst/>
          </a:prstGeom>
          <a:noFill/>
          <a:ln/>
        </p:spPr>
        <p:txBody>
          <a:bodyPr wrap="square" rtlCol="0" anchor="t"/>
          <a:lstStyle/>
          <a:p>
            <a:pPr indent="0" marL="0">
              <a:lnSpc>
                <a:spcPts val="2684"/>
              </a:lnSpc>
              <a:buNone/>
            </a:pPr>
            <a:r>
              <a:rPr lang="en-US" sz="1677" spc="-42" kern="0" dirty="0">
                <a:solidFill>
                  <a:srgbClr val="808080"/>
                </a:solidFill>
                <a:latin typeface="Inter" pitchFamily="34" charset="0"/>
                <a:ea typeface="Inter" pitchFamily="34" charset="-122"/>
                <a:cs typeface="Inter" pitchFamily="34" charset="-120"/>
              </a:rPr>
              <a:t>A Brief History of AI: How to prevent another winter</a:t>
            </a:r>
            <a:pPr indent="0" marL="0">
              <a:lnSpc>
                <a:spcPts val="2684"/>
              </a:lnSpc>
              <a:buNone/>
            </a:pPr>
            <a:r>
              <a:rPr lang="en-US" sz="1677" spc="-42" kern="0" dirty="0">
                <a:solidFill>
                  <a:srgbClr val="272525"/>
                </a:solidFill>
                <a:latin typeface="Inter" pitchFamily="34" charset="0"/>
                <a:ea typeface="Inter" pitchFamily="34" charset="-122"/>
                <a:cs typeface="Inter" pitchFamily="34" charset="-120"/>
              </a:rPr>
              <a:t>
</a:t>
            </a:r>
            <a:endParaRPr lang="en-US" sz="1677" dirty="0"/>
          </a:p>
        </p:txBody>
      </p:sp>
      <p:pic>
        <p:nvPicPr>
          <p:cNvPr id="9" name="Image 1" descr="preencoded.png">
            <a:hlinkClick r:id="rId3" tooltip=""/>
          </p:cNvPr>
          <p:cNvPicPr>
            <a:picLocks noChangeAspect="1"/>
          </p:cNvPicPr>
          <p:nvPr/>
        </p:nvPicPr>
        <p:blipFill>
          <a:blip r:embed="rId2"/>
          <a:stretch>
            <a:fillRect/>
          </a:stretch>
        </p:blipFill>
        <p:spPr>
          <a:xfrm>
            <a:off x="12242153" y="9710083"/>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3884571"/>
          </a:xfrm>
          <a:prstGeom prst="rect">
            <a:avLst/>
          </a:prstGeom>
          <a:solidFill>
            <a:srgbClr val="FFFFFF"/>
          </a:solidFill>
          <a:ln/>
        </p:spPr>
      </p:sp>
      <p:sp>
        <p:nvSpPr>
          <p:cNvPr id="4" name="Shape 2"/>
          <p:cNvSpPr/>
          <p:nvPr/>
        </p:nvSpPr>
        <p:spPr>
          <a:xfrm>
            <a:off x="933569" y="732390"/>
            <a:ext cx="12763143" cy="12419791"/>
          </a:xfrm>
          <a:prstGeom prst="roundRect">
            <a:avLst>
              <a:gd name="adj" fmla="val 901"/>
            </a:avLst>
          </a:prstGeom>
          <a:noFill/>
          <a:ln w="15240">
            <a:solidFill>
              <a:srgbClr val="000000">
                <a:alpha val="8000"/>
              </a:srgbClr>
            </a:solidFill>
            <a:prstDash val="solid"/>
          </a:ln>
        </p:spPr>
      </p:sp>
      <p:sp>
        <p:nvSpPr>
          <p:cNvPr id="5" name="Shape 3"/>
          <p:cNvSpPr/>
          <p:nvPr/>
        </p:nvSpPr>
        <p:spPr>
          <a:xfrm>
            <a:off x="948809" y="747634"/>
            <a:ext cx="12732663" cy="867317"/>
          </a:xfrm>
          <a:prstGeom prst="rect">
            <a:avLst/>
          </a:prstGeom>
          <a:solidFill>
            <a:srgbClr val="FFFFFF">
              <a:alpha val="4000"/>
            </a:srgbClr>
          </a:solidFill>
          <a:ln/>
        </p:spPr>
      </p:sp>
      <p:sp>
        <p:nvSpPr>
          <p:cNvPr id="6" name="Text 4"/>
          <p:cNvSpPr/>
          <p:nvPr/>
        </p:nvSpPr>
        <p:spPr>
          <a:xfrm>
            <a:off x="1215152" y="914952"/>
            <a:ext cx="5830014" cy="532680"/>
          </a:xfrm>
          <a:prstGeom prst="rect">
            <a:avLst/>
          </a:prstGeom>
          <a:noFill/>
          <a:ln/>
        </p:spPr>
        <p:txBody>
          <a:bodyPr wrap="none" rtlCol="0" anchor="t"/>
          <a:lstStyle/>
          <a:p>
            <a:pPr algn="ctr" indent="0" marL="0">
              <a:lnSpc>
                <a:spcPts val="4194"/>
              </a:lnSpc>
              <a:buNone/>
            </a:pPr>
            <a:r>
              <a:rPr lang="en-US" sz="2621" spc="-42" kern="0" dirty="0">
                <a:solidFill>
                  <a:srgbClr val="204C8E"/>
                </a:solidFill>
                <a:latin typeface="Inter" pitchFamily="34" charset="0"/>
                <a:ea typeface="Inter" pitchFamily="34" charset="-122"/>
                <a:cs typeface="Inter" pitchFamily="34" charset="-120"/>
              </a:rPr>
              <a:t>Primer Invierno de la IA</a:t>
            </a:r>
            <a:endParaRPr lang="en-US" sz="2621" dirty="0"/>
          </a:p>
        </p:txBody>
      </p:sp>
      <p:sp>
        <p:nvSpPr>
          <p:cNvPr id="7" name="Text 5"/>
          <p:cNvSpPr/>
          <p:nvPr/>
        </p:nvSpPr>
        <p:spPr>
          <a:xfrm>
            <a:off x="7585234" y="914952"/>
            <a:ext cx="5830014" cy="532680"/>
          </a:xfrm>
          <a:prstGeom prst="rect">
            <a:avLst/>
          </a:prstGeom>
          <a:noFill/>
          <a:ln/>
        </p:spPr>
        <p:txBody>
          <a:bodyPr wrap="none" rtlCol="0" anchor="t"/>
          <a:lstStyle/>
          <a:p>
            <a:pPr algn="r" indent="0" marL="0">
              <a:lnSpc>
                <a:spcPts val="4194"/>
              </a:lnSpc>
              <a:buNone/>
            </a:pPr>
            <a:r>
              <a:rPr lang="en-US" sz="2621" spc="-42" kern="0" dirty="0">
                <a:solidFill>
                  <a:srgbClr val="204C8E"/>
                </a:solidFill>
                <a:latin typeface="Inter" pitchFamily="34" charset="0"/>
                <a:ea typeface="Inter" pitchFamily="34" charset="-122"/>
                <a:cs typeface="Inter" pitchFamily="34" charset="-120"/>
              </a:rPr>
              <a:t>Segundo Invierno de la IA </a:t>
            </a:r>
            <a:pPr algn="r" indent="0" marL="0">
              <a:lnSpc>
                <a:spcPts val="4194"/>
              </a:lnSpc>
              <a:buNone/>
            </a:pPr>
            <a:r>
              <a:rPr lang="en-US" sz="2621" spc="-42" kern="0" dirty="0">
                <a:solidFill>
                  <a:srgbClr val="272525"/>
                </a:solidFill>
                <a:latin typeface="Inter" pitchFamily="34" charset="0"/>
                <a:ea typeface="Inter" pitchFamily="34" charset="-122"/>
                <a:cs typeface="Inter" pitchFamily="34" charset="-120"/>
              </a:rPr>
              <a:t>      </a:t>
            </a:r>
            <a:endParaRPr lang="en-US" sz="2621" dirty="0"/>
          </a:p>
        </p:txBody>
      </p:sp>
      <p:sp>
        <p:nvSpPr>
          <p:cNvPr id="8" name="Shape 6"/>
          <p:cNvSpPr/>
          <p:nvPr/>
        </p:nvSpPr>
        <p:spPr>
          <a:xfrm>
            <a:off x="948809" y="1614950"/>
            <a:ext cx="12732663" cy="11521987"/>
          </a:xfrm>
          <a:prstGeom prst="rect">
            <a:avLst/>
          </a:prstGeom>
          <a:solidFill>
            <a:srgbClr val="000000">
              <a:alpha val="4000"/>
            </a:srgbClr>
          </a:solidFill>
          <a:ln/>
        </p:spPr>
      </p:sp>
      <p:sp>
        <p:nvSpPr>
          <p:cNvPr id="9" name="Text 7"/>
          <p:cNvSpPr/>
          <p:nvPr/>
        </p:nvSpPr>
        <p:spPr>
          <a:xfrm>
            <a:off x="1215152" y="1782269"/>
            <a:ext cx="5830014" cy="426215"/>
          </a:xfrm>
          <a:prstGeom prst="rect">
            <a:avLst/>
          </a:prstGeom>
          <a:noFill/>
          <a:ln/>
        </p:spPr>
        <p:txBody>
          <a:bodyPr wrap="non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Causas</a:t>
            </a:r>
            <a:endParaRPr lang="en-US" sz="2097" dirty="0"/>
          </a:p>
        </p:txBody>
      </p:sp>
      <p:sp>
        <p:nvSpPr>
          <p:cNvPr id="10" name="Text 8"/>
          <p:cNvSpPr/>
          <p:nvPr/>
        </p:nvSpPr>
        <p:spPr>
          <a:xfrm>
            <a:off x="1215152" y="2368181"/>
            <a:ext cx="5830014" cy="1704862"/>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La IA de la década de 1960 había generado grandes expectativas, pero los resultados no eran tan prometedores como se había anticipado.</a:t>
            </a:r>
            <a:endParaRPr lang="en-US" sz="2097" dirty="0"/>
          </a:p>
        </p:txBody>
      </p:sp>
      <p:sp>
        <p:nvSpPr>
          <p:cNvPr id="11" name="Text 9"/>
          <p:cNvSpPr/>
          <p:nvPr/>
        </p:nvSpPr>
        <p:spPr>
          <a:xfrm>
            <a:off x="1215152" y="4232739"/>
            <a:ext cx="5830014" cy="1278646"/>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Los enfoques basados en reglas y la lógica simbólica no eran suficientes para resolver problemas complejos del mundo real.</a:t>
            </a:r>
            <a:endParaRPr lang="en-US" sz="2097" dirty="0"/>
          </a:p>
        </p:txBody>
      </p:sp>
      <p:sp>
        <p:nvSpPr>
          <p:cNvPr id="12" name="Text 10"/>
          <p:cNvSpPr/>
          <p:nvPr/>
        </p:nvSpPr>
        <p:spPr>
          <a:xfrm>
            <a:off x="1215152" y="5671082"/>
            <a:ext cx="5830014" cy="852431"/>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La falta de poder computacional y de datos, que limitaba las capacidades de desarrollo.</a:t>
            </a:r>
            <a:endParaRPr lang="en-US" sz="2097" dirty="0"/>
          </a:p>
        </p:txBody>
      </p:sp>
      <p:sp>
        <p:nvSpPr>
          <p:cNvPr id="13" name="Text 11"/>
          <p:cNvSpPr/>
          <p:nvPr/>
        </p:nvSpPr>
        <p:spPr>
          <a:xfrm>
            <a:off x="1215152" y="6683210"/>
            <a:ext cx="5830014" cy="426215"/>
          </a:xfrm>
          <a:prstGeom prst="rect">
            <a:avLst/>
          </a:prstGeom>
          <a:noFill/>
          <a:ln/>
        </p:spPr>
        <p:txBody>
          <a:bodyPr wrap="non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Consecuencias</a:t>
            </a:r>
            <a:endParaRPr lang="en-US" sz="2097" dirty="0"/>
          </a:p>
        </p:txBody>
      </p:sp>
      <p:sp>
        <p:nvSpPr>
          <p:cNvPr id="14" name="Text 12"/>
          <p:cNvSpPr/>
          <p:nvPr/>
        </p:nvSpPr>
        <p:spPr>
          <a:xfrm>
            <a:off x="1215152" y="7269122"/>
            <a:ext cx="5830014" cy="852431"/>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Reducción en la financiación de proyectos de IA por parte de gobiernos y empresas.</a:t>
            </a:r>
            <a:endParaRPr lang="en-US" sz="2097" dirty="0"/>
          </a:p>
        </p:txBody>
      </p:sp>
      <p:sp>
        <p:nvSpPr>
          <p:cNvPr id="15" name="Text 13"/>
          <p:cNvSpPr/>
          <p:nvPr/>
        </p:nvSpPr>
        <p:spPr>
          <a:xfrm>
            <a:off x="1215152" y="8281250"/>
            <a:ext cx="5830014" cy="1278646"/>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Muchos investigadores se alejaron del campo y se buscaron otras áreas de estudio. </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a:t>
            </a:r>
            <a:endParaRPr lang="en-US" sz="2097" dirty="0"/>
          </a:p>
        </p:txBody>
      </p:sp>
      <p:sp>
        <p:nvSpPr>
          <p:cNvPr id="16" name="Text 14"/>
          <p:cNvSpPr/>
          <p:nvPr/>
        </p:nvSpPr>
        <p:spPr>
          <a:xfrm>
            <a:off x="7585234" y="1782269"/>
            <a:ext cx="5830014" cy="426215"/>
          </a:xfrm>
          <a:prstGeom prst="rect">
            <a:avLst/>
          </a:prstGeom>
          <a:noFill/>
          <a:ln/>
        </p:spPr>
        <p:txBody>
          <a:bodyPr wrap="non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Causas</a:t>
            </a:r>
            <a:endParaRPr lang="en-US" sz="2097" dirty="0"/>
          </a:p>
        </p:txBody>
      </p:sp>
      <p:sp>
        <p:nvSpPr>
          <p:cNvPr id="17" name="Text 15"/>
          <p:cNvSpPr/>
          <p:nvPr/>
        </p:nvSpPr>
        <p:spPr>
          <a:xfrm>
            <a:off x="7585234" y="2368181"/>
            <a:ext cx="5830014" cy="1704862"/>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Aunque hubo avances en la IA durante la década de 1980, especialmente con los sistemas expertos, estos no lograron cumplir con las expectativas a largo plazo.</a:t>
            </a:r>
            <a:endParaRPr lang="en-US" sz="2097" dirty="0"/>
          </a:p>
        </p:txBody>
      </p:sp>
      <p:sp>
        <p:nvSpPr>
          <p:cNvPr id="18" name="Text 16"/>
          <p:cNvSpPr/>
          <p:nvPr/>
        </p:nvSpPr>
        <p:spPr>
          <a:xfrm>
            <a:off x="7585234" y="4232739"/>
            <a:ext cx="5830014" cy="2983508"/>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Los sistemas eran costosos de desarrollar y mantener, y su aplicación no fue tan extensa como se esperaba. Podían ejecutar procesos muy complejos siguiendo reglas, pero todavía seguían siendo determinísticas. La IA no estaba siendo entrenada de la manera en que ahora funcionan las redes neuronales.</a:t>
            </a:r>
            <a:endParaRPr lang="en-US" sz="2097" dirty="0"/>
          </a:p>
        </p:txBody>
      </p:sp>
      <p:sp>
        <p:nvSpPr>
          <p:cNvPr id="19" name="Text 17"/>
          <p:cNvSpPr/>
          <p:nvPr/>
        </p:nvSpPr>
        <p:spPr>
          <a:xfrm>
            <a:off x="7585234" y="7375944"/>
            <a:ext cx="5830014" cy="2131077"/>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Otro tipo de tecnología comenzaba a tener relevancia en todos lados: Internet. En 1989 tenemos a Tim Berners-Lee hablando sobre hyperlinks e hipertexto y el primer navegador de World Wide Web fue creado en 1990. </a:t>
            </a:r>
            <a:endParaRPr lang="en-US" sz="2097" dirty="0"/>
          </a:p>
        </p:txBody>
      </p:sp>
      <p:sp>
        <p:nvSpPr>
          <p:cNvPr id="20" name="Text 18"/>
          <p:cNvSpPr/>
          <p:nvPr/>
        </p:nvSpPr>
        <p:spPr>
          <a:xfrm>
            <a:off x="7585234" y="9666718"/>
            <a:ext cx="5830014" cy="426215"/>
          </a:xfrm>
          <a:prstGeom prst="rect">
            <a:avLst/>
          </a:prstGeom>
          <a:noFill/>
          <a:ln/>
        </p:spPr>
        <p:txBody>
          <a:bodyPr wrap="non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Consecuencias</a:t>
            </a:r>
            <a:endParaRPr lang="en-US" sz="2097" dirty="0"/>
          </a:p>
        </p:txBody>
      </p:sp>
      <p:sp>
        <p:nvSpPr>
          <p:cNvPr id="21" name="Text 19"/>
          <p:cNvSpPr/>
          <p:nvPr/>
        </p:nvSpPr>
        <p:spPr>
          <a:xfrm>
            <a:off x="7585234" y="10252630"/>
            <a:ext cx="5830014" cy="852431"/>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Nuevamente hubo recortes en la financiación y el interés en la IA se redujo drásticamente.</a:t>
            </a:r>
            <a:endParaRPr lang="en-US" sz="2097" dirty="0"/>
          </a:p>
        </p:txBody>
      </p:sp>
      <p:sp>
        <p:nvSpPr>
          <p:cNvPr id="22" name="Text 20"/>
          <p:cNvSpPr/>
          <p:nvPr/>
        </p:nvSpPr>
        <p:spPr>
          <a:xfrm>
            <a:off x="7585234" y="11264758"/>
            <a:ext cx="5830014" cy="1704862"/>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La investigación se centró en áreas más prometedoras, y muchos investigadores cambiaron de rumbo. </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a:t>
            </a:r>
            <a:endParaRPr lang="en-US" sz="2097" dirty="0"/>
          </a:p>
        </p:txBody>
      </p:sp>
      <p:pic>
        <p:nvPicPr>
          <p:cNvPr id="23" name="Image 0" descr="preencoded.png">
            <a:hlinkClick r:id="rId2" tooltip=""/>
          </p:cNvPr>
          <p:cNvPicPr>
            <a:picLocks noChangeAspect="1"/>
          </p:cNvPicPr>
          <p:nvPr/>
        </p:nvPicPr>
        <p:blipFill>
          <a:blip r:embed="rId1"/>
          <a:stretch>
            <a:fillRect/>
          </a:stretch>
        </p:blipFill>
        <p:spPr>
          <a:xfrm>
            <a:off x="12242153" y="9710083"/>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0350163"/>
          </a:xfrm>
          <a:prstGeom prst="rect">
            <a:avLst/>
          </a:prstGeom>
          <a:solidFill>
            <a:srgbClr val="FFFFFF"/>
          </a:solidFill>
          <a:ln/>
        </p:spPr>
      </p:sp>
      <p:sp>
        <p:nvSpPr>
          <p:cNvPr id="4" name="Text 2"/>
          <p:cNvSpPr/>
          <p:nvPr/>
        </p:nvSpPr>
        <p:spPr>
          <a:xfrm>
            <a:off x="933569" y="1209456"/>
            <a:ext cx="12763143" cy="532680"/>
          </a:xfrm>
          <a:prstGeom prst="rect">
            <a:avLst/>
          </a:prstGeom>
          <a:noFill/>
          <a:ln/>
        </p:spPr>
        <p:txBody>
          <a:bodyPr wrap="none" rtlCol="0" anchor="t"/>
          <a:lstStyle/>
          <a:p>
            <a:pPr indent="0" marL="0">
              <a:lnSpc>
                <a:spcPts val="4194"/>
              </a:lnSpc>
              <a:buNone/>
            </a:pPr>
            <a:r>
              <a:rPr lang="en-US" sz="2621" spc="-42" kern="0" dirty="0">
                <a:solidFill>
                  <a:srgbClr val="4950BC"/>
                </a:solidFill>
                <a:latin typeface="Inter" pitchFamily="34" charset="0"/>
                <a:ea typeface="Inter" pitchFamily="34" charset="-122"/>
                <a:cs typeface="Inter" pitchFamily="34" charset="-120"/>
              </a:rPr>
              <a:t>Trabajo Práctico 1(grupal) </a:t>
            </a:r>
            <a:endParaRPr lang="en-US" sz="2621" dirty="0"/>
          </a:p>
        </p:txBody>
      </p:sp>
      <p:sp>
        <p:nvSpPr>
          <p:cNvPr id="5" name="Text 3"/>
          <p:cNvSpPr/>
          <p:nvPr/>
        </p:nvSpPr>
        <p:spPr>
          <a:xfrm>
            <a:off x="933569" y="2041761"/>
            <a:ext cx="12763143" cy="426215"/>
          </a:xfrm>
          <a:prstGeom prst="rect">
            <a:avLst/>
          </a:prstGeom>
          <a:noFill/>
          <a:ln/>
        </p:spPr>
        <p:txBody>
          <a:bodyPr wrap="non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Desarrollo:</a:t>
            </a:r>
            <a:endParaRPr lang="en-US" sz="2097" dirty="0"/>
          </a:p>
        </p:txBody>
      </p:sp>
      <p:sp>
        <p:nvSpPr>
          <p:cNvPr id="6" name="Shape 4"/>
          <p:cNvSpPr/>
          <p:nvPr/>
        </p:nvSpPr>
        <p:spPr>
          <a:xfrm>
            <a:off x="933569" y="2847390"/>
            <a:ext cx="266224" cy="266280"/>
          </a:xfrm>
          <a:prstGeom prst="roundRect">
            <a:avLst>
              <a:gd name="adj" fmla="val 42011"/>
            </a:avLst>
          </a:prstGeom>
          <a:noFill/>
          <a:ln w="30480">
            <a:solidFill>
              <a:srgbClr val="4950BC"/>
            </a:solidFill>
            <a:prstDash val="solid"/>
          </a:ln>
        </p:spPr>
      </p:sp>
      <p:sp>
        <p:nvSpPr>
          <p:cNvPr id="7" name="Text 5"/>
          <p:cNvSpPr/>
          <p:nvPr/>
        </p:nvSpPr>
        <p:spPr>
          <a:xfrm>
            <a:off x="1359575" y="2767602"/>
            <a:ext cx="12337137" cy="426215"/>
          </a:xfrm>
          <a:prstGeom prst="rect">
            <a:avLst/>
          </a:prstGeom>
          <a:noFill/>
          <a:ln/>
        </p:spPr>
        <p:txBody>
          <a:bodyPr wrap="none" rtlCol="0" anchor="t"/>
          <a:lstStyle/>
          <a:p>
            <a:pPr algn="l" indent="0" marL="0">
              <a:lnSpc>
                <a:spcPts val="3355"/>
              </a:lnSpc>
              <a:buNone/>
            </a:pPr>
            <a:r>
              <a:rPr lang="en-US" sz="2097" spc="-42" kern="0" dirty="0">
                <a:solidFill>
                  <a:srgbClr val="272525"/>
                </a:solidFill>
                <a:latin typeface="Inter" pitchFamily="34" charset="0"/>
                <a:ea typeface="Inter" pitchFamily="34" charset="-122"/>
                <a:cs typeface="Inter" pitchFamily="34" charset="-120"/>
              </a:rPr>
              <a:t>Selecciona una Herramienta Digital: </a:t>
            </a:r>
            <a:endParaRPr lang="en-US" sz="2097" dirty="0"/>
          </a:p>
        </p:txBody>
      </p:sp>
      <p:sp>
        <p:nvSpPr>
          <p:cNvPr id="8" name="Text 6"/>
          <p:cNvSpPr/>
          <p:nvPr/>
        </p:nvSpPr>
        <p:spPr>
          <a:xfrm>
            <a:off x="933569" y="3493442"/>
            <a:ext cx="12763143" cy="852431"/>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Esta es una lista de herramientas digitales para crear líneas de tiempo: Visme, TimelineJS, Tiki-Toki, Preceden, Canva, LucidChart, Google Slides.</a:t>
            </a:r>
            <a:endParaRPr lang="en-US" sz="2097" dirty="0"/>
          </a:p>
        </p:txBody>
      </p:sp>
      <p:sp>
        <p:nvSpPr>
          <p:cNvPr id="9" name="Shape 7"/>
          <p:cNvSpPr/>
          <p:nvPr/>
        </p:nvSpPr>
        <p:spPr>
          <a:xfrm>
            <a:off x="933569" y="4725287"/>
            <a:ext cx="266224" cy="266280"/>
          </a:xfrm>
          <a:prstGeom prst="roundRect">
            <a:avLst>
              <a:gd name="adj" fmla="val 42011"/>
            </a:avLst>
          </a:prstGeom>
          <a:noFill/>
          <a:ln w="30480">
            <a:solidFill>
              <a:srgbClr val="4950BC"/>
            </a:solidFill>
            <a:prstDash val="solid"/>
          </a:ln>
        </p:spPr>
      </p:sp>
      <p:sp>
        <p:nvSpPr>
          <p:cNvPr id="10" name="Text 8"/>
          <p:cNvSpPr/>
          <p:nvPr/>
        </p:nvSpPr>
        <p:spPr>
          <a:xfrm>
            <a:off x="1359575" y="4645498"/>
            <a:ext cx="12337137" cy="426215"/>
          </a:xfrm>
          <a:prstGeom prst="rect">
            <a:avLst/>
          </a:prstGeom>
          <a:noFill/>
          <a:ln/>
        </p:spPr>
        <p:txBody>
          <a:bodyPr wrap="none" rtlCol="0" anchor="t"/>
          <a:lstStyle/>
          <a:p>
            <a:pPr algn="l" indent="0" marL="0">
              <a:lnSpc>
                <a:spcPts val="3355"/>
              </a:lnSpc>
              <a:buNone/>
            </a:pPr>
            <a:r>
              <a:rPr lang="en-US" sz="2097" spc="-42" kern="0" dirty="0">
                <a:solidFill>
                  <a:srgbClr val="272525"/>
                </a:solidFill>
                <a:latin typeface="Inter" pitchFamily="34" charset="0"/>
                <a:ea typeface="Inter" pitchFamily="34" charset="-122"/>
                <a:cs typeface="Inter" pitchFamily="34" charset="-120"/>
              </a:rPr>
              <a:t>Línea de Tiempo: </a:t>
            </a:r>
            <a:endParaRPr lang="en-US" sz="2097" dirty="0"/>
          </a:p>
        </p:txBody>
      </p:sp>
      <p:sp>
        <p:nvSpPr>
          <p:cNvPr id="11" name="Text 9"/>
          <p:cNvSpPr/>
          <p:nvPr/>
        </p:nvSpPr>
        <p:spPr>
          <a:xfrm>
            <a:off x="933569" y="5371338"/>
            <a:ext cx="12763143" cy="1704862"/>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Utilizando la herramienta digital seleccionada, continúa la línea del tiempo que represente visualmente los hitos más importantes en la historia de la inteligencia artificial. Deben incluir fechas, descripciones breves y elementos visuales (como imágenes, gráficos, etc.) para enriquecer la presentación. Puedes usar como referencia la línea de tiempo del pdf que subí para este módulo. </a:t>
            </a:r>
            <a:endParaRPr lang="en-US" sz="2097" dirty="0"/>
          </a:p>
        </p:txBody>
      </p:sp>
      <p:sp>
        <p:nvSpPr>
          <p:cNvPr id="12" name="Text 10"/>
          <p:cNvSpPr/>
          <p:nvPr/>
        </p:nvSpPr>
        <p:spPr>
          <a:xfrm>
            <a:off x="933569" y="7375825"/>
            <a:ext cx="12763143" cy="852431"/>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Todos los integrantes del grupo deben ser capaces de responder sobre un hito determinado de su línea de tiempo. </a:t>
            </a:r>
            <a:endParaRPr lang="en-US" sz="2097" dirty="0"/>
          </a:p>
        </p:txBody>
      </p:sp>
      <p:sp>
        <p:nvSpPr>
          <p:cNvPr id="13" name="Text 11"/>
          <p:cNvSpPr/>
          <p:nvPr/>
        </p:nvSpPr>
        <p:spPr>
          <a:xfrm>
            <a:off x="933569" y="8527881"/>
            <a:ext cx="12763143" cy="852431"/>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El enlace de la plantilla está en el documento, si quieres puedes elegir otro diseño provisto por las herramientas antes mencionadas.</a:t>
            </a:r>
            <a:endParaRPr lang="en-US" sz="2097" dirty="0"/>
          </a:p>
        </p:txBody>
      </p:sp>
      <p:pic>
        <p:nvPicPr>
          <p:cNvPr id="14" name="Image 0" descr="preencoded.png">
            <a:hlinkClick r:id="rId2" tooltip=""/>
          </p:cNvPr>
          <p:cNvPicPr>
            <a:picLocks noChangeAspect="1"/>
          </p:cNvPicPr>
          <p:nvPr/>
        </p:nvPicPr>
        <p:blipFill>
          <a:blip r:embed="rId1"/>
          <a:stretch>
            <a:fillRect/>
          </a:stretch>
        </p:blipFill>
        <p:spPr>
          <a:xfrm>
            <a:off x="12242153" y="9710083"/>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0350163"/>
          </a:xfrm>
          <a:prstGeom prst="rect">
            <a:avLst/>
          </a:prstGeom>
          <a:solidFill>
            <a:srgbClr val="FFFFFF"/>
          </a:solidFill>
          <a:ln/>
        </p:spPr>
      </p:sp>
      <p:sp>
        <p:nvSpPr>
          <p:cNvPr id="4" name="Text 2"/>
          <p:cNvSpPr/>
          <p:nvPr/>
        </p:nvSpPr>
        <p:spPr>
          <a:xfrm>
            <a:off x="933569" y="2061887"/>
            <a:ext cx="6657261" cy="832186"/>
          </a:xfrm>
          <a:prstGeom prst="rect">
            <a:avLst/>
          </a:prstGeom>
          <a:noFill/>
          <a:ln/>
        </p:spPr>
        <p:txBody>
          <a:bodyPr wrap="none" rtlCol="0" anchor="t"/>
          <a:lstStyle/>
          <a:p>
            <a:pPr indent="0" marL="0">
              <a:lnSpc>
                <a:spcPts val="6552"/>
              </a:lnSpc>
              <a:buNone/>
            </a:pPr>
            <a:r>
              <a:rPr lang="en-US" sz="5242" b="1" spc="-157" kern="0" dirty="0">
                <a:solidFill>
                  <a:srgbClr val="000000"/>
                </a:solidFill>
                <a:latin typeface="Inter" pitchFamily="34" charset="0"/>
                <a:ea typeface="Inter" pitchFamily="34" charset="-122"/>
                <a:cs typeface="Inter" pitchFamily="34" charset="-120"/>
              </a:rPr>
              <a:t>Orígenes de la IA</a:t>
            </a:r>
            <a:endParaRPr lang="en-US" sz="5242" dirty="0"/>
          </a:p>
        </p:txBody>
      </p:sp>
      <p:sp>
        <p:nvSpPr>
          <p:cNvPr id="5" name="Text 3"/>
          <p:cNvSpPr/>
          <p:nvPr/>
        </p:nvSpPr>
        <p:spPr>
          <a:xfrm>
            <a:off x="933569" y="3426753"/>
            <a:ext cx="12763143" cy="1278646"/>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La palabra </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inteligente,</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del latín intelligentia o intellectus, que vienen del verbo intellegere, compuesto de inter («entre») y legere («leer, escoger»). Intellegere significa comprender o percibir, significa poder elegir entre varias opciones e idealmente quedarnos con la mejor.</a:t>
            </a:r>
            <a:endParaRPr lang="en-US" sz="2097" dirty="0"/>
          </a:p>
        </p:txBody>
      </p:sp>
      <p:sp>
        <p:nvSpPr>
          <p:cNvPr id="6" name="Text 4"/>
          <p:cNvSpPr/>
          <p:nvPr/>
        </p:nvSpPr>
        <p:spPr>
          <a:xfrm>
            <a:off x="933569" y="5005024"/>
            <a:ext cx="12763143" cy="1278646"/>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La naturaleza del término </a:t>
            </a:r>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Inteligencia Artificial</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plantea preguntas filosóficas sobre si </a:t>
            </a:r>
            <a:pPr indent="0" marL="0">
              <a:lnSpc>
                <a:spcPts val="3355"/>
              </a:lnSpc>
              <a:buNone/>
            </a:pPr>
            <a:r>
              <a:rPr lang="en-US" sz="2097" u="sng" spc="-42" kern="0" dirty="0">
                <a:solidFill>
                  <a:srgbClr val="272525"/>
                </a:solidFill>
                <a:latin typeface="Inter" pitchFamily="34" charset="0"/>
                <a:ea typeface="Inter" pitchFamily="34" charset="-122"/>
                <a:cs typeface="Inter" pitchFamily="34" charset="-120"/>
              </a:rPr>
              <a:t>un comportamiento inteligente implica o requiere la existencia de una mente y hasta dónde la conciencia es replicable en forma de computación.</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a:t>
            </a:r>
            <a:endParaRPr lang="en-US" sz="2097" dirty="0"/>
          </a:p>
        </p:txBody>
      </p:sp>
      <p:sp>
        <p:nvSpPr>
          <p:cNvPr id="7" name="Text 5"/>
          <p:cNvSpPr/>
          <p:nvPr/>
        </p:nvSpPr>
        <p:spPr>
          <a:xfrm>
            <a:off x="933569" y="6583295"/>
            <a:ext cx="12763143" cy="1704862"/>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Howard Gardner en su Teoría de las Inteligencias Múltiples, identifica varios tipos de inteligencia humana: </a:t>
            </a:r>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lingüística, lógico-matemática, espacial, corporal, interpersonal, intrapersonal, naturalista y existencial</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¿Cuál de ellas creen que no será conquistada o simulada por la IA? </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a:t>
            </a:r>
            <a:endParaRPr lang="en-US" sz="2097" dirty="0"/>
          </a:p>
        </p:txBody>
      </p:sp>
      <p:pic>
        <p:nvPicPr>
          <p:cNvPr id="8" name="Image 0" descr="preencoded.png">
            <a:hlinkClick r:id="rId2" tooltip=""/>
          </p:cNvPr>
          <p:cNvPicPr>
            <a:picLocks noChangeAspect="1"/>
          </p:cNvPicPr>
          <p:nvPr/>
        </p:nvPicPr>
        <p:blipFill>
          <a:blip r:embed="rId1"/>
          <a:stretch>
            <a:fillRect/>
          </a:stretch>
        </p:blipFill>
        <p:spPr>
          <a:xfrm>
            <a:off x="12242153" y="9710083"/>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518906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4570809" y="732390"/>
            <a:ext cx="5488543" cy="13724279"/>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9710083"/>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6938698"/>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4467225" y="732390"/>
            <a:ext cx="5695712" cy="14242311"/>
          </a:xfrm>
          <a:prstGeom prst="rect">
            <a:avLst/>
          </a:prstGeom>
        </p:spPr>
      </p:pic>
      <p:sp>
        <p:nvSpPr>
          <p:cNvPr id="5" name="Text 2"/>
          <p:cNvSpPr/>
          <p:nvPr/>
        </p:nvSpPr>
        <p:spPr>
          <a:xfrm>
            <a:off x="933569" y="15374122"/>
            <a:ext cx="6657261" cy="832186"/>
          </a:xfrm>
          <a:prstGeom prst="rect">
            <a:avLst/>
          </a:prstGeom>
          <a:noFill/>
          <a:ln/>
        </p:spPr>
        <p:txBody>
          <a:bodyPr wrap="none" rtlCol="0" anchor="t"/>
          <a:lstStyle/>
          <a:p>
            <a:pPr indent="0" marL="0">
              <a:lnSpc>
                <a:spcPts val="6552"/>
              </a:lnSpc>
              <a:buNone/>
            </a:pPr>
            <a:endParaRPr lang="en-US" sz="5242" dirty="0"/>
          </a:p>
        </p:txBody>
      </p:sp>
      <p:pic>
        <p:nvPicPr>
          <p:cNvPr id="6" name="Image 1" descr="preencoded.png">
            <a:hlinkClick r:id="rId3" tooltip=""/>
          </p:cNvPr>
          <p:cNvPicPr>
            <a:picLocks noChangeAspect="1"/>
          </p:cNvPicPr>
          <p:nvPr/>
        </p:nvPicPr>
        <p:blipFill>
          <a:blip r:embed="rId2"/>
          <a:stretch>
            <a:fillRect/>
          </a:stretch>
        </p:blipFill>
        <p:spPr>
          <a:xfrm>
            <a:off x="12242153" y="9710083"/>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0350163"/>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4600456" y="2193241"/>
            <a:ext cx="5429369" cy="5963681"/>
          </a:xfrm>
          <a:prstGeom prst="rect">
            <a:avLst/>
          </a:prstGeom>
        </p:spPr>
      </p:pic>
      <p:pic>
        <p:nvPicPr>
          <p:cNvPr id="5" name="Image 1" descr="preencoded.png">
            <a:hlinkClick r:id="rId3" tooltip=""/>
          </p:cNvPr>
          <p:cNvPicPr>
            <a:picLocks noChangeAspect="1"/>
          </p:cNvPicPr>
          <p:nvPr/>
        </p:nvPicPr>
        <p:blipFill>
          <a:blip r:embed="rId2"/>
          <a:stretch>
            <a:fillRect/>
          </a:stretch>
        </p:blipFill>
        <p:spPr>
          <a:xfrm>
            <a:off x="12242153" y="9710083"/>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21045919"/>
          </a:xfrm>
          <a:prstGeom prst="rect">
            <a:avLst/>
          </a:prstGeom>
          <a:solidFill>
            <a:srgbClr val="FFFFFF"/>
          </a:solidFill>
          <a:ln/>
        </p:spPr>
      </p:sp>
      <p:sp>
        <p:nvSpPr>
          <p:cNvPr id="4" name="Text 2"/>
          <p:cNvSpPr/>
          <p:nvPr/>
        </p:nvSpPr>
        <p:spPr>
          <a:xfrm>
            <a:off x="933569" y="732390"/>
            <a:ext cx="8676918" cy="832186"/>
          </a:xfrm>
          <a:prstGeom prst="rect">
            <a:avLst/>
          </a:prstGeom>
          <a:noFill/>
          <a:ln/>
        </p:spPr>
        <p:txBody>
          <a:bodyPr wrap="none" rtlCol="0" anchor="t"/>
          <a:lstStyle/>
          <a:p>
            <a:pPr indent="0" marL="0">
              <a:lnSpc>
                <a:spcPts val="6552"/>
              </a:lnSpc>
              <a:buNone/>
            </a:pPr>
            <a:r>
              <a:rPr lang="en-US" sz="5242" b="1" spc="-157" kern="0" dirty="0">
                <a:solidFill>
                  <a:srgbClr val="000000"/>
                </a:solidFill>
                <a:latin typeface="Inter" pitchFamily="34" charset="0"/>
                <a:ea typeface="Inter" pitchFamily="34" charset="-122"/>
                <a:cs typeface="Inter" pitchFamily="34" charset="-120"/>
              </a:rPr>
              <a:t>Hitos en la Evolución de la IA</a:t>
            </a:r>
            <a:endParaRPr lang="en-US" sz="5242" dirty="0"/>
          </a:p>
        </p:txBody>
      </p:sp>
      <p:sp>
        <p:nvSpPr>
          <p:cNvPr id="5" name="Shape 3"/>
          <p:cNvSpPr/>
          <p:nvPr/>
        </p:nvSpPr>
        <p:spPr>
          <a:xfrm>
            <a:off x="7299841" y="2097256"/>
            <a:ext cx="30480" cy="18216273"/>
          </a:xfrm>
          <a:prstGeom prst="roundRect">
            <a:avLst>
              <a:gd name="adj" fmla="val 366939"/>
            </a:avLst>
          </a:prstGeom>
          <a:solidFill>
            <a:srgbClr val="C0C1D7"/>
          </a:solidFill>
          <a:ln/>
        </p:spPr>
      </p:sp>
      <p:sp>
        <p:nvSpPr>
          <p:cNvPr id="6" name="Shape 4"/>
          <p:cNvSpPr/>
          <p:nvPr/>
        </p:nvSpPr>
        <p:spPr>
          <a:xfrm>
            <a:off x="6113978" y="2681263"/>
            <a:ext cx="932021" cy="30486"/>
          </a:xfrm>
          <a:prstGeom prst="roundRect">
            <a:avLst>
              <a:gd name="adj" fmla="val 366867"/>
            </a:avLst>
          </a:prstGeom>
          <a:solidFill>
            <a:srgbClr val="C0C1D7"/>
          </a:solidFill>
          <a:ln/>
        </p:spPr>
      </p:sp>
      <p:sp>
        <p:nvSpPr>
          <p:cNvPr id="7" name="Shape 5"/>
          <p:cNvSpPr/>
          <p:nvPr/>
        </p:nvSpPr>
        <p:spPr>
          <a:xfrm>
            <a:off x="7015520" y="2396881"/>
            <a:ext cx="599123" cy="599250"/>
          </a:xfrm>
          <a:prstGeom prst="roundRect">
            <a:avLst>
              <a:gd name="adj" fmla="val 18668"/>
            </a:avLst>
          </a:prstGeom>
          <a:solidFill>
            <a:srgbClr val="DADBF1"/>
          </a:solidFill>
          <a:ln w="15240">
            <a:solidFill>
              <a:srgbClr val="C0C1D7"/>
            </a:solidFill>
            <a:prstDash val="solid"/>
          </a:ln>
        </p:spPr>
      </p:sp>
      <p:sp>
        <p:nvSpPr>
          <p:cNvPr id="8" name="Text 6"/>
          <p:cNvSpPr/>
          <p:nvPr/>
        </p:nvSpPr>
        <p:spPr>
          <a:xfrm>
            <a:off x="7234952" y="2496677"/>
            <a:ext cx="160258" cy="399540"/>
          </a:xfrm>
          <a:prstGeom prst="rect">
            <a:avLst/>
          </a:prstGeom>
          <a:noFill/>
          <a:ln/>
        </p:spPr>
        <p:txBody>
          <a:bodyPr wrap="none" rtlCol="0" anchor="t"/>
          <a:lstStyle/>
          <a:p>
            <a:pPr algn="ctr" indent="0" marL="0">
              <a:lnSpc>
                <a:spcPts val="3145"/>
              </a:lnSpc>
              <a:buNone/>
            </a:pPr>
            <a:r>
              <a:rPr lang="en-US" sz="3145" b="1" spc="-94" kern="0" dirty="0">
                <a:solidFill>
                  <a:srgbClr val="272525"/>
                </a:solidFill>
                <a:latin typeface="Inter" pitchFamily="34" charset="0"/>
                <a:ea typeface="Inter" pitchFamily="34" charset="-122"/>
                <a:cs typeface="Inter" pitchFamily="34" charset="-120"/>
              </a:rPr>
              <a:t>1</a:t>
            </a:r>
            <a:endParaRPr lang="en-US" sz="3145" dirty="0"/>
          </a:p>
        </p:txBody>
      </p:sp>
      <p:sp>
        <p:nvSpPr>
          <p:cNvPr id="9" name="Text 7"/>
          <p:cNvSpPr/>
          <p:nvPr/>
        </p:nvSpPr>
        <p:spPr>
          <a:xfrm>
            <a:off x="2521863" y="2363537"/>
            <a:ext cx="3328630" cy="416212"/>
          </a:xfrm>
          <a:prstGeom prst="rect">
            <a:avLst/>
          </a:prstGeom>
          <a:noFill/>
          <a:ln/>
        </p:spPr>
        <p:txBody>
          <a:bodyPr wrap="none" rtlCol="0" anchor="t"/>
          <a:lstStyle/>
          <a:p>
            <a:pPr algn="r" indent="0" marL="0">
              <a:lnSpc>
                <a:spcPts val="3276"/>
              </a:lnSpc>
              <a:buNone/>
            </a:pPr>
            <a:r>
              <a:rPr lang="en-US" sz="2621" b="1" spc="-79" kern="0" dirty="0">
                <a:solidFill>
                  <a:srgbClr val="272525"/>
                </a:solidFill>
                <a:latin typeface="Inter" pitchFamily="34" charset="0"/>
                <a:ea typeface="Inter" pitchFamily="34" charset="-122"/>
                <a:cs typeface="Inter" pitchFamily="34" charset="-120"/>
              </a:rPr>
              <a:t>1950s</a:t>
            </a:r>
            <a:endParaRPr lang="en-US" sz="2621" dirty="0"/>
          </a:p>
        </p:txBody>
      </p:sp>
      <p:sp>
        <p:nvSpPr>
          <p:cNvPr id="10" name="Text 8"/>
          <p:cNvSpPr/>
          <p:nvPr/>
        </p:nvSpPr>
        <p:spPr>
          <a:xfrm>
            <a:off x="933569" y="2939445"/>
            <a:ext cx="4916924" cy="1278646"/>
          </a:xfrm>
          <a:prstGeom prst="rect">
            <a:avLst/>
          </a:prstGeom>
          <a:noFill/>
          <a:ln/>
        </p:spPr>
        <p:txBody>
          <a:bodyPr wrap="square" rtlCol="0" anchor="t"/>
          <a:lstStyle/>
          <a:p>
            <a:pPr algn="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Alan Turing propone el Test de Turing como una medida de la inteligencia de una máquina.</a:t>
            </a:r>
            <a:endParaRPr lang="en-US" sz="2097" dirty="0"/>
          </a:p>
        </p:txBody>
      </p:sp>
      <p:sp>
        <p:nvSpPr>
          <p:cNvPr id="11" name="Shape 9"/>
          <p:cNvSpPr/>
          <p:nvPr/>
        </p:nvSpPr>
        <p:spPr>
          <a:xfrm>
            <a:off x="7584162" y="4012903"/>
            <a:ext cx="932021" cy="30486"/>
          </a:xfrm>
          <a:prstGeom prst="roundRect">
            <a:avLst>
              <a:gd name="adj" fmla="val 366867"/>
            </a:avLst>
          </a:prstGeom>
          <a:solidFill>
            <a:srgbClr val="C0C1D7"/>
          </a:solidFill>
          <a:ln/>
        </p:spPr>
      </p:sp>
      <p:sp>
        <p:nvSpPr>
          <p:cNvPr id="12" name="Shape 10"/>
          <p:cNvSpPr/>
          <p:nvPr/>
        </p:nvSpPr>
        <p:spPr>
          <a:xfrm>
            <a:off x="7015520" y="3728521"/>
            <a:ext cx="599123" cy="599250"/>
          </a:xfrm>
          <a:prstGeom prst="roundRect">
            <a:avLst>
              <a:gd name="adj" fmla="val 18668"/>
            </a:avLst>
          </a:prstGeom>
          <a:solidFill>
            <a:srgbClr val="DADBF1"/>
          </a:solidFill>
          <a:ln w="15240">
            <a:solidFill>
              <a:srgbClr val="C0C1D7"/>
            </a:solidFill>
            <a:prstDash val="solid"/>
          </a:ln>
        </p:spPr>
      </p:sp>
      <p:sp>
        <p:nvSpPr>
          <p:cNvPr id="13" name="Text 11"/>
          <p:cNvSpPr/>
          <p:nvPr/>
        </p:nvSpPr>
        <p:spPr>
          <a:xfrm>
            <a:off x="7195304" y="3828317"/>
            <a:ext cx="239554" cy="399540"/>
          </a:xfrm>
          <a:prstGeom prst="rect">
            <a:avLst/>
          </a:prstGeom>
          <a:noFill/>
          <a:ln/>
        </p:spPr>
        <p:txBody>
          <a:bodyPr wrap="none" rtlCol="0" anchor="t"/>
          <a:lstStyle/>
          <a:p>
            <a:pPr algn="ctr" indent="0" marL="0">
              <a:lnSpc>
                <a:spcPts val="3145"/>
              </a:lnSpc>
              <a:buNone/>
            </a:pPr>
            <a:r>
              <a:rPr lang="en-US" sz="3145" b="1" spc="-94" kern="0" dirty="0">
                <a:solidFill>
                  <a:srgbClr val="272525"/>
                </a:solidFill>
                <a:latin typeface="Inter" pitchFamily="34" charset="0"/>
                <a:ea typeface="Inter" pitchFamily="34" charset="-122"/>
                <a:cs typeface="Inter" pitchFamily="34" charset="-120"/>
              </a:rPr>
              <a:t>2</a:t>
            </a:r>
            <a:endParaRPr lang="en-US" sz="3145" dirty="0"/>
          </a:p>
        </p:txBody>
      </p:sp>
      <p:sp>
        <p:nvSpPr>
          <p:cNvPr id="14" name="Text 12"/>
          <p:cNvSpPr/>
          <p:nvPr/>
        </p:nvSpPr>
        <p:spPr>
          <a:xfrm>
            <a:off x="8779669" y="3695177"/>
            <a:ext cx="3328630" cy="416212"/>
          </a:xfrm>
          <a:prstGeom prst="rect">
            <a:avLst/>
          </a:prstGeom>
          <a:noFill/>
          <a:ln/>
        </p:spPr>
        <p:txBody>
          <a:bodyPr wrap="none" rtlCol="0" anchor="t"/>
          <a:lstStyle/>
          <a:p>
            <a:pPr algn="l" indent="0" marL="0">
              <a:lnSpc>
                <a:spcPts val="3276"/>
              </a:lnSpc>
              <a:buNone/>
            </a:pPr>
            <a:r>
              <a:rPr lang="en-US" sz="2621" b="1" spc="-79" kern="0" dirty="0">
                <a:solidFill>
                  <a:srgbClr val="272525"/>
                </a:solidFill>
                <a:latin typeface="Inter" pitchFamily="34" charset="0"/>
                <a:ea typeface="Inter" pitchFamily="34" charset="-122"/>
                <a:cs typeface="Inter" pitchFamily="34" charset="-120"/>
              </a:rPr>
              <a:t>1956</a:t>
            </a:r>
            <a:endParaRPr lang="en-US" sz="2621" dirty="0"/>
          </a:p>
        </p:txBody>
      </p:sp>
      <p:sp>
        <p:nvSpPr>
          <p:cNvPr id="15" name="Text 13"/>
          <p:cNvSpPr/>
          <p:nvPr/>
        </p:nvSpPr>
        <p:spPr>
          <a:xfrm>
            <a:off x="8779669" y="4271086"/>
            <a:ext cx="4917043" cy="1278646"/>
          </a:xfrm>
          <a:prstGeom prst="rect">
            <a:avLst/>
          </a:prstGeom>
          <a:noFill/>
          <a:ln/>
        </p:spPr>
        <p:txBody>
          <a:bodyPr wrap="square" rtlCol="0" anchor="t"/>
          <a:lstStyle/>
          <a:p>
            <a:pPr algn="l" indent="0" marL="0">
              <a:lnSpc>
                <a:spcPts val="3355"/>
              </a:lnSpc>
              <a:buNone/>
            </a:pPr>
            <a:r>
              <a:rPr lang="en-US" sz="2097" spc="-42" kern="0" dirty="0">
                <a:solidFill>
                  <a:srgbClr val="272525"/>
                </a:solidFill>
                <a:latin typeface="Inter" pitchFamily="34" charset="0"/>
                <a:ea typeface="Inter" pitchFamily="34" charset="-122"/>
                <a:cs typeface="Inter" pitchFamily="34" charset="-120"/>
              </a:rPr>
              <a:t>Se acuña el término "inteligencia artificial" en la conferencia de Dartmouth.</a:t>
            </a:r>
            <a:endParaRPr lang="en-US" sz="2097" dirty="0"/>
          </a:p>
        </p:txBody>
      </p:sp>
      <p:sp>
        <p:nvSpPr>
          <p:cNvPr id="16" name="Shape 14"/>
          <p:cNvSpPr/>
          <p:nvPr/>
        </p:nvSpPr>
        <p:spPr>
          <a:xfrm>
            <a:off x="6113978" y="5339542"/>
            <a:ext cx="932021" cy="30486"/>
          </a:xfrm>
          <a:prstGeom prst="roundRect">
            <a:avLst>
              <a:gd name="adj" fmla="val 366867"/>
            </a:avLst>
          </a:prstGeom>
          <a:solidFill>
            <a:srgbClr val="C0C1D7"/>
          </a:solidFill>
          <a:ln/>
        </p:spPr>
      </p:sp>
      <p:sp>
        <p:nvSpPr>
          <p:cNvPr id="17" name="Shape 15"/>
          <p:cNvSpPr/>
          <p:nvPr/>
        </p:nvSpPr>
        <p:spPr>
          <a:xfrm>
            <a:off x="7015520" y="5055160"/>
            <a:ext cx="599123" cy="599250"/>
          </a:xfrm>
          <a:prstGeom prst="roundRect">
            <a:avLst>
              <a:gd name="adj" fmla="val 18668"/>
            </a:avLst>
          </a:prstGeom>
          <a:solidFill>
            <a:srgbClr val="DADBF1"/>
          </a:solidFill>
          <a:ln w="15240">
            <a:solidFill>
              <a:srgbClr val="C0C1D7"/>
            </a:solidFill>
            <a:prstDash val="solid"/>
          </a:ln>
        </p:spPr>
      </p:sp>
      <p:sp>
        <p:nvSpPr>
          <p:cNvPr id="18" name="Text 16"/>
          <p:cNvSpPr/>
          <p:nvPr/>
        </p:nvSpPr>
        <p:spPr>
          <a:xfrm>
            <a:off x="7192089" y="5154956"/>
            <a:ext cx="245864" cy="399540"/>
          </a:xfrm>
          <a:prstGeom prst="rect">
            <a:avLst/>
          </a:prstGeom>
          <a:noFill/>
          <a:ln/>
        </p:spPr>
        <p:txBody>
          <a:bodyPr wrap="none" rtlCol="0" anchor="t"/>
          <a:lstStyle/>
          <a:p>
            <a:pPr algn="ctr" indent="0" marL="0">
              <a:lnSpc>
                <a:spcPts val="3145"/>
              </a:lnSpc>
              <a:buNone/>
            </a:pPr>
            <a:r>
              <a:rPr lang="en-US" sz="3145" b="1" spc="-94" kern="0" dirty="0">
                <a:solidFill>
                  <a:srgbClr val="272525"/>
                </a:solidFill>
                <a:latin typeface="Inter" pitchFamily="34" charset="0"/>
                <a:ea typeface="Inter" pitchFamily="34" charset="-122"/>
                <a:cs typeface="Inter" pitchFamily="34" charset="-120"/>
              </a:rPr>
              <a:t>3</a:t>
            </a:r>
            <a:endParaRPr lang="en-US" sz="3145" dirty="0"/>
          </a:p>
        </p:txBody>
      </p:sp>
      <p:sp>
        <p:nvSpPr>
          <p:cNvPr id="19" name="Text 17"/>
          <p:cNvSpPr/>
          <p:nvPr/>
        </p:nvSpPr>
        <p:spPr>
          <a:xfrm>
            <a:off x="2521863" y="5021815"/>
            <a:ext cx="3328630" cy="416212"/>
          </a:xfrm>
          <a:prstGeom prst="rect">
            <a:avLst/>
          </a:prstGeom>
          <a:noFill/>
          <a:ln/>
        </p:spPr>
        <p:txBody>
          <a:bodyPr wrap="none" rtlCol="0" anchor="t"/>
          <a:lstStyle/>
          <a:p>
            <a:pPr algn="r" indent="0" marL="0">
              <a:lnSpc>
                <a:spcPts val="3276"/>
              </a:lnSpc>
              <a:buNone/>
            </a:pPr>
            <a:r>
              <a:rPr lang="en-US" sz="2621" b="1" spc="-79" kern="0" dirty="0">
                <a:solidFill>
                  <a:srgbClr val="272525"/>
                </a:solidFill>
                <a:latin typeface="Inter" pitchFamily="34" charset="0"/>
                <a:ea typeface="Inter" pitchFamily="34" charset="-122"/>
                <a:cs typeface="Inter" pitchFamily="34" charset="-120"/>
              </a:rPr>
              <a:t>1966</a:t>
            </a:r>
            <a:endParaRPr lang="en-US" sz="2621" dirty="0"/>
          </a:p>
        </p:txBody>
      </p:sp>
      <p:sp>
        <p:nvSpPr>
          <p:cNvPr id="20" name="Text 18"/>
          <p:cNvSpPr/>
          <p:nvPr/>
        </p:nvSpPr>
        <p:spPr>
          <a:xfrm>
            <a:off x="933569" y="5597724"/>
            <a:ext cx="4916924" cy="1704862"/>
          </a:xfrm>
          <a:prstGeom prst="rect">
            <a:avLst/>
          </a:prstGeom>
          <a:noFill/>
          <a:ln/>
        </p:spPr>
        <p:txBody>
          <a:bodyPr wrap="square" rtlCol="0" anchor="t"/>
          <a:lstStyle/>
          <a:p>
            <a:pPr algn="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ELIZA, uno de los primeros programas que demostró la interacción hombre-máquina, es creado por Joseph Weizenbaum.</a:t>
            </a:r>
            <a:endParaRPr lang="en-US" sz="2097" dirty="0"/>
          </a:p>
        </p:txBody>
      </p:sp>
      <p:sp>
        <p:nvSpPr>
          <p:cNvPr id="21" name="Shape 19"/>
          <p:cNvSpPr/>
          <p:nvPr/>
        </p:nvSpPr>
        <p:spPr>
          <a:xfrm>
            <a:off x="7584162" y="6879348"/>
            <a:ext cx="932021" cy="30486"/>
          </a:xfrm>
          <a:prstGeom prst="roundRect">
            <a:avLst>
              <a:gd name="adj" fmla="val 366867"/>
            </a:avLst>
          </a:prstGeom>
          <a:solidFill>
            <a:srgbClr val="C0C1D7"/>
          </a:solidFill>
          <a:ln/>
        </p:spPr>
      </p:sp>
      <p:sp>
        <p:nvSpPr>
          <p:cNvPr id="22" name="Shape 20"/>
          <p:cNvSpPr/>
          <p:nvPr/>
        </p:nvSpPr>
        <p:spPr>
          <a:xfrm>
            <a:off x="7015520" y="6594966"/>
            <a:ext cx="599123" cy="599250"/>
          </a:xfrm>
          <a:prstGeom prst="roundRect">
            <a:avLst>
              <a:gd name="adj" fmla="val 18668"/>
            </a:avLst>
          </a:prstGeom>
          <a:solidFill>
            <a:srgbClr val="DADBF1"/>
          </a:solidFill>
          <a:ln w="15240">
            <a:solidFill>
              <a:srgbClr val="C0C1D7"/>
            </a:solidFill>
            <a:prstDash val="solid"/>
          </a:ln>
        </p:spPr>
      </p:sp>
      <p:sp>
        <p:nvSpPr>
          <p:cNvPr id="23" name="Text 21"/>
          <p:cNvSpPr/>
          <p:nvPr/>
        </p:nvSpPr>
        <p:spPr>
          <a:xfrm>
            <a:off x="7186017" y="6694762"/>
            <a:ext cx="258128" cy="399540"/>
          </a:xfrm>
          <a:prstGeom prst="rect">
            <a:avLst/>
          </a:prstGeom>
          <a:noFill/>
          <a:ln/>
        </p:spPr>
        <p:txBody>
          <a:bodyPr wrap="none" rtlCol="0" anchor="t"/>
          <a:lstStyle/>
          <a:p>
            <a:pPr algn="ctr" indent="0" marL="0">
              <a:lnSpc>
                <a:spcPts val="3145"/>
              </a:lnSpc>
              <a:buNone/>
            </a:pPr>
            <a:r>
              <a:rPr lang="en-US" sz="3145" b="1" spc="-94" kern="0" dirty="0">
                <a:solidFill>
                  <a:srgbClr val="272525"/>
                </a:solidFill>
                <a:latin typeface="Inter" pitchFamily="34" charset="0"/>
                <a:ea typeface="Inter" pitchFamily="34" charset="-122"/>
                <a:cs typeface="Inter" pitchFamily="34" charset="-120"/>
              </a:rPr>
              <a:t>4</a:t>
            </a:r>
            <a:endParaRPr lang="en-US" sz="3145" dirty="0"/>
          </a:p>
        </p:txBody>
      </p:sp>
      <p:sp>
        <p:nvSpPr>
          <p:cNvPr id="24" name="Text 22"/>
          <p:cNvSpPr/>
          <p:nvPr/>
        </p:nvSpPr>
        <p:spPr>
          <a:xfrm>
            <a:off x="8779669" y="6561621"/>
            <a:ext cx="3328630" cy="416212"/>
          </a:xfrm>
          <a:prstGeom prst="rect">
            <a:avLst/>
          </a:prstGeom>
          <a:noFill/>
          <a:ln/>
        </p:spPr>
        <p:txBody>
          <a:bodyPr wrap="none" rtlCol="0" anchor="t"/>
          <a:lstStyle/>
          <a:p>
            <a:pPr algn="l" indent="0" marL="0">
              <a:lnSpc>
                <a:spcPts val="3276"/>
              </a:lnSpc>
              <a:buNone/>
            </a:pPr>
            <a:r>
              <a:rPr lang="en-US" sz="2621" b="1" spc="-79" kern="0" dirty="0">
                <a:solidFill>
                  <a:srgbClr val="272525"/>
                </a:solidFill>
                <a:latin typeface="Inter" pitchFamily="34" charset="0"/>
                <a:ea typeface="Inter" pitchFamily="34" charset="-122"/>
                <a:cs typeface="Inter" pitchFamily="34" charset="-120"/>
              </a:rPr>
              <a:t>1997</a:t>
            </a:r>
            <a:endParaRPr lang="en-US" sz="2621" dirty="0"/>
          </a:p>
        </p:txBody>
      </p:sp>
      <p:sp>
        <p:nvSpPr>
          <p:cNvPr id="25" name="Text 23"/>
          <p:cNvSpPr/>
          <p:nvPr/>
        </p:nvSpPr>
        <p:spPr>
          <a:xfrm>
            <a:off x="8779669" y="7137530"/>
            <a:ext cx="4917043" cy="1704862"/>
          </a:xfrm>
          <a:prstGeom prst="rect">
            <a:avLst/>
          </a:prstGeom>
          <a:noFill/>
          <a:ln/>
        </p:spPr>
        <p:txBody>
          <a:bodyPr wrap="square" rtlCol="0" anchor="t"/>
          <a:lstStyle/>
          <a:p>
            <a:pPr algn="l" indent="0" marL="0">
              <a:lnSpc>
                <a:spcPts val="3355"/>
              </a:lnSpc>
              <a:buNone/>
            </a:pPr>
            <a:r>
              <a:rPr lang="en-US" sz="2097" spc="-42" kern="0" dirty="0">
                <a:solidFill>
                  <a:srgbClr val="272525"/>
                </a:solidFill>
                <a:latin typeface="Inter" pitchFamily="34" charset="0"/>
                <a:ea typeface="Inter" pitchFamily="34" charset="-122"/>
                <a:cs typeface="Inter" pitchFamily="34" charset="-120"/>
              </a:rPr>
              <a:t>Deep Blue de IBM se convierte en la primera computadora en ganar a un campeón mundial de ajedrez, Garry Kasparov.</a:t>
            </a:r>
            <a:endParaRPr lang="en-US" sz="2097" dirty="0"/>
          </a:p>
        </p:txBody>
      </p:sp>
      <p:sp>
        <p:nvSpPr>
          <p:cNvPr id="26" name="Shape 24"/>
          <p:cNvSpPr/>
          <p:nvPr/>
        </p:nvSpPr>
        <p:spPr>
          <a:xfrm>
            <a:off x="6113978" y="8419154"/>
            <a:ext cx="932021" cy="30486"/>
          </a:xfrm>
          <a:prstGeom prst="roundRect">
            <a:avLst>
              <a:gd name="adj" fmla="val 366867"/>
            </a:avLst>
          </a:prstGeom>
          <a:solidFill>
            <a:srgbClr val="C0C1D7"/>
          </a:solidFill>
          <a:ln/>
        </p:spPr>
      </p:sp>
      <p:sp>
        <p:nvSpPr>
          <p:cNvPr id="27" name="Shape 25"/>
          <p:cNvSpPr/>
          <p:nvPr/>
        </p:nvSpPr>
        <p:spPr>
          <a:xfrm>
            <a:off x="7015520" y="8134772"/>
            <a:ext cx="599123" cy="599250"/>
          </a:xfrm>
          <a:prstGeom prst="roundRect">
            <a:avLst>
              <a:gd name="adj" fmla="val 18668"/>
            </a:avLst>
          </a:prstGeom>
          <a:solidFill>
            <a:srgbClr val="DADBF1"/>
          </a:solidFill>
          <a:ln w="15240">
            <a:solidFill>
              <a:srgbClr val="C0C1D7"/>
            </a:solidFill>
            <a:prstDash val="solid"/>
          </a:ln>
        </p:spPr>
      </p:sp>
      <p:sp>
        <p:nvSpPr>
          <p:cNvPr id="28" name="Text 26"/>
          <p:cNvSpPr/>
          <p:nvPr/>
        </p:nvSpPr>
        <p:spPr>
          <a:xfrm>
            <a:off x="7196852" y="8234567"/>
            <a:ext cx="236458" cy="399540"/>
          </a:xfrm>
          <a:prstGeom prst="rect">
            <a:avLst/>
          </a:prstGeom>
          <a:noFill/>
          <a:ln/>
        </p:spPr>
        <p:txBody>
          <a:bodyPr wrap="none" rtlCol="0" anchor="t"/>
          <a:lstStyle/>
          <a:p>
            <a:pPr algn="ctr" indent="0" marL="0">
              <a:lnSpc>
                <a:spcPts val="3145"/>
              </a:lnSpc>
              <a:buNone/>
            </a:pPr>
            <a:r>
              <a:rPr lang="en-US" sz="3145" b="1" spc="-94" kern="0" dirty="0">
                <a:solidFill>
                  <a:srgbClr val="272525"/>
                </a:solidFill>
                <a:latin typeface="Inter" pitchFamily="34" charset="0"/>
                <a:ea typeface="Inter" pitchFamily="34" charset="-122"/>
                <a:cs typeface="Inter" pitchFamily="34" charset="-120"/>
              </a:rPr>
              <a:t>5</a:t>
            </a:r>
            <a:endParaRPr lang="en-US" sz="3145" dirty="0"/>
          </a:p>
        </p:txBody>
      </p:sp>
      <p:sp>
        <p:nvSpPr>
          <p:cNvPr id="29" name="Text 27"/>
          <p:cNvSpPr/>
          <p:nvPr/>
        </p:nvSpPr>
        <p:spPr>
          <a:xfrm>
            <a:off x="2521863" y="8101427"/>
            <a:ext cx="3328630" cy="416212"/>
          </a:xfrm>
          <a:prstGeom prst="rect">
            <a:avLst/>
          </a:prstGeom>
          <a:noFill/>
          <a:ln/>
        </p:spPr>
        <p:txBody>
          <a:bodyPr wrap="none" rtlCol="0" anchor="t"/>
          <a:lstStyle/>
          <a:p>
            <a:pPr algn="r" indent="0" marL="0">
              <a:lnSpc>
                <a:spcPts val="3276"/>
              </a:lnSpc>
              <a:buNone/>
            </a:pPr>
            <a:r>
              <a:rPr lang="en-US" sz="2621" b="1" spc="-79" kern="0" dirty="0">
                <a:solidFill>
                  <a:srgbClr val="272525"/>
                </a:solidFill>
                <a:latin typeface="Inter" pitchFamily="34" charset="0"/>
                <a:ea typeface="Inter" pitchFamily="34" charset="-122"/>
                <a:cs typeface="Inter" pitchFamily="34" charset="-120"/>
              </a:rPr>
              <a:t>2011</a:t>
            </a:r>
            <a:endParaRPr lang="en-US" sz="2621" dirty="0"/>
          </a:p>
        </p:txBody>
      </p:sp>
      <p:sp>
        <p:nvSpPr>
          <p:cNvPr id="30" name="Text 28"/>
          <p:cNvSpPr/>
          <p:nvPr/>
        </p:nvSpPr>
        <p:spPr>
          <a:xfrm>
            <a:off x="933569" y="8677336"/>
            <a:ext cx="4916924" cy="852431"/>
          </a:xfrm>
          <a:prstGeom prst="rect">
            <a:avLst/>
          </a:prstGeom>
          <a:noFill/>
          <a:ln/>
        </p:spPr>
        <p:txBody>
          <a:bodyPr wrap="square" rtlCol="0" anchor="t"/>
          <a:lstStyle/>
          <a:p>
            <a:pPr algn="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IBM Watson gana en el juego de preguntas y respuestas Jeopardy!.</a:t>
            </a:r>
            <a:endParaRPr lang="en-US" sz="2097" dirty="0"/>
          </a:p>
        </p:txBody>
      </p:sp>
      <p:sp>
        <p:nvSpPr>
          <p:cNvPr id="31" name="Shape 29"/>
          <p:cNvSpPr/>
          <p:nvPr/>
        </p:nvSpPr>
        <p:spPr>
          <a:xfrm>
            <a:off x="7584162" y="9958959"/>
            <a:ext cx="932021" cy="30486"/>
          </a:xfrm>
          <a:prstGeom prst="roundRect">
            <a:avLst>
              <a:gd name="adj" fmla="val 366867"/>
            </a:avLst>
          </a:prstGeom>
          <a:solidFill>
            <a:srgbClr val="C0C1D7"/>
          </a:solidFill>
          <a:ln/>
        </p:spPr>
      </p:sp>
      <p:sp>
        <p:nvSpPr>
          <p:cNvPr id="32" name="Shape 30"/>
          <p:cNvSpPr/>
          <p:nvPr/>
        </p:nvSpPr>
        <p:spPr>
          <a:xfrm>
            <a:off x="7015520" y="9674578"/>
            <a:ext cx="599123" cy="599250"/>
          </a:xfrm>
          <a:prstGeom prst="roundRect">
            <a:avLst>
              <a:gd name="adj" fmla="val 18668"/>
            </a:avLst>
          </a:prstGeom>
          <a:solidFill>
            <a:srgbClr val="DADBF1"/>
          </a:solidFill>
          <a:ln w="15240">
            <a:solidFill>
              <a:srgbClr val="C0C1D7"/>
            </a:solidFill>
            <a:prstDash val="solid"/>
          </a:ln>
        </p:spPr>
      </p:sp>
      <p:sp>
        <p:nvSpPr>
          <p:cNvPr id="33" name="Text 31"/>
          <p:cNvSpPr/>
          <p:nvPr/>
        </p:nvSpPr>
        <p:spPr>
          <a:xfrm>
            <a:off x="7191375" y="9774373"/>
            <a:ext cx="247412" cy="399540"/>
          </a:xfrm>
          <a:prstGeom prst="rect">
            <a:avLst/>
          </a:prstGeom>
          <a:noFill/>
          <a:ln/>
        </p:spPr>
        <p:txBody>
          <a:bodyPr wrap="none" rtlCol="0" anchor="t"/>
          <a:lstStyle/>
          <a:p>
            <a:pPr algn="ctr" indent="0" marL="0">
              <a:lnSpc>
                <a:spcPts val="3145"/>
              </a:lnSpc>
              <a:buNone/>
            </a:pPr>
            <a:r>
              <a:rPr lang="en-US" sz="3145" b="1" spc="-94" kern="0" dirty="0">
                <a:solidFill>
                  <a:srgbClr val="272525"/>
                </a:solidFill>
                <a:latin typeface="Inter" pitchFamily="34" charset="0"/>
                <a:ea typeface="Inter" pitchFamily="34" charset="-122"/>
                <a:cs typeface="Inter" pitchFamily="34" charset="-120"/>
              </a:rPr>
              <a:t>6</a:t>
            </a:r>
            <a:endParaRPr lang="en-US" sz="3145" dirty="0"/>
          </a:p>
        </p:txBody>
      </p:sp>
      <p:sp>
        <p:nvSpPr>
          <p:cNvPr id="34" name="Text 32"/>
          <p:cNvSpPr/>
          <p:nvPr/>
        </p:nvSpPr>
        <p:spPr>
          <a:xfrm>
            <a:off x="8779669" y="9641233"/>
            <a:ext cx="3328630" cy="416212"/>
          </a:xfrm>
          <a:prstGeom prst="rect">
            <a:avLst/>
          </a:prstGeom>
          <a:noFill/>
          <a:ln/>
        </p:spPr>
        <p:txBody>
          <a:bodyPr wrap="none" rtlCol="0" anchor="t"/>
          <a:lstStyle/>
          <a:p>
            <a:pPr algn="l" indent="0" marL="0">
              <a:lnSpc>
                <a:spcPts val="3276"/>
              </a:lnSpc>
              <a:buNone/>
            </a:pPr>
            <a:r>
              <a:rPr lang="en-US" sz="2621" b="1" spc="-79" kern="0" dirty="0">
                <a:solidFill>
                  <a:srgbClr val="272525"/>
                </a:solidFill>
                <a:latin typeface="Inter" pitchFamily="34" charset="0"/>
                <a:ea typeface="Inter" pitchFamily="34" charset="-122"/>
                <a:cs typeface="Inter" pitchFamily="34" charset="-120"/>
              </a:rPr>
              <a:t>2014</a:t>
            </a:r>
            <a:endParaRPr lang="en-US" sz="2621" dirty="0"/>
          </a:p>
        </p:txBody>
      </p:sp>
      <p:sp>
        <p:nvSpPr>
          <p:cNvPr id="35" name="Text 33"/>
          <p:cNvSpPr/>
          <p:nvPr/>
        </p:nvSpPr>
        <p:spPr>
          <a:xfrm>
            <a:off x="8779669" y="10217142"/>
            <a:ext cx="4917043" cy="1278646"/>
          </a:xfrm>
          <a:prstGeom prst="rect">
            <a:avLst/>
          </a:prstGeom>
          <a:noFill/>
          <a:ln/>
        </p:spPr>
        <p:txBody>
          <a:bodyPr wrap="square" rtlCol="0" anchor="t"/>
          <a:lstStyle/>
          <a:p>
            <a:pPr algn="l" indent="0" marL="0">
              <a:lnSpc>
                <a:spcPts val="3355"/>
              </a:lnSpc>
              <a:buNone/>
            </a:pPr>
            <a:r>
              <a:rPr lang="en-US" sz="2097" spc="-42" kern="0" dirty="0">
                <a:solidFill>
                  <a:srgbClr val="272525"/>
                </a:solidFill>
                <a:latin typeface="Inter" pitchFamily="34" charset="0"/>
                <a:ea typeface="Inter" pitchFamily="34" charset="-122"/>
                <a:cs typeface="Inter" pitchFamily="34" charset="-120"/>
              </a:rPr>
              <a:t>Google adquiere DeepMind, y más tarde desarrolla AlphaGo, que derrota al campeón mundial de Go, Lee Sedol.</a:t>
            </a:r>
            <a:endParaRPr lang="en-US" sz="2097" dirty="0"/>
          </a:p>
        </p:txBody>
      </p:sp>
      <p:sp>
        <p:nvSpPr>
          <p:cNvPr id="36" name="Shape 34"/>
          <p:cNvSpPr/>
          <p:nvPr/>
        </p:nvSpPr>
        <p:spPr>
          <a:xfrm>
            <a:off x="6113978" y="11285598"/>
            <a:ext cx="932021" cy="30486"/>
          </a:xfrm>
          <a:prstGeom prst="roundRect">
            <a:avLst>
              <a:gd name="adj" fmla="val 366867"/>
            </a:avLst>
          </a:prstGeom>
          <a:solidFill>
            <a:srgbClr val="C0C1D7"/>
          </a:solidFill>
          <a:ln/>
        </p:spPr>
      </p:sp>
      <p:sp>
        <p:nvSpPr>
          <p:cNvPr id="37" name="Shape 35"/>
          <p:cNvSpPr/>
          <p:nvPr/>
        </p:nvSpPr>
        <p:spPr>
          <a:xfrm>
            <a:off x="7015520" y="11001216"/>
            <a:ext cx="599123" cy="599250"/>
          </a:xfrm>
          <a:prstGeom prst="roundRect">
            <a:avLst>
              <a:gd name="adj" fmla="val 18668"/>
            </a:avLst>
          </a:prstGeom>
          <a:solidFill>
            <a:srgbClr val="DADBF1"/>
          </a:solidFill>
          <a:ln w="15240">
            <a:solidFill>
              <a:srgbClr val="C0C1D7"/>
            </a:solidFill>
            <a:prstDash val="solid"/>
          </a:ln>
        </p:spPr>
      </p:sp>
      <p:sp>
        <p:nvSpPr>
          <p:cNvPr id="38" name="Text 36"/>
          <p:cNvSpPr/>
          <p:nvPr/>
        </p:nvSpPr>
        <p:spPr>
          <a:xfrm>
            <a:off x="7204948" y="11101012"/>
            <a:ext cx="220266" cy="399540"/>
          </a:xfrm>
          <a:prstGeom prst="rect">
            <a:avLst/>
          </a:prstGeom>
          <a:noFill/>
          <a:ln/>
        </p:spPr>
        <p:txBody>
          <a:bodyPr wrap="none" rtlCol="0" anchor="t"/>
          <a:lstStyle/>
          <a:p>
            <a:pPr algn="ctr" indent="0" marL="0">
              <a:lnSpc>
                <a:spcPts val="3145"/>
              </a:lnSpc>
              <a:buNone/>
            </a:pPr>
            <a:r>
              <a:rPr lang="en-US" sz="3145" b="1" spc="-94" kern="0" dirty="0">
                <a:solidFill>
                  <a:srgbClr val="272525"/>
                </a:solidFill>
                <a:latin typeface="Inter" pitchFamily="34" charset="0"/>
                <a:ea typeface="Inter" pitchFamily="34" charset="-122"/>
                <a:cs typeface="Inter" pitchFamily="34" charset="-120"/>
              </a:rPr>
              <a:t>7</a:t>
            </a:r>
            <a:endParaRPr lang="en-US" sz="3145" dirty="0"/>
          </a:p>
        </p:txBody>
      </p:sp>
      <p:sp>
        <p:nvSpPr>
          <p:cNvPr id="39" name="Text 37"/>
          <p:cNvSpPr/>
          <p:nvPr/>
        </p:nvSpPr>
        <p:spPr>
          <a:xfrm>
            <a:off x="2521863" y="10967872"/>
            <a:ext cx="3328630" cy="416212"/>
          </a:xfrm>
          <a:prstGeom prst="rect">
            <a:avLst/>
          </a:prstGeom>
          <a:noFill/>
          <a:ln/>
        </p:spPr>
        <p:txBody>
          <a:bodyPr wrap="none" rtlCol="0" anchor="t"/>
          <a:lstStyle/>
          <a:p>
            <a:pPr algn="r" indent="0" marL="0">
              <a:lnSpc>
                <a:spcPts val="3276"/>
              </a:lnSpc>
              <a:buNone/>
            </a:pPr>
            <a:r>
              <a:rPr lang="en-US" sz="2621" b="1" spc="-79" kern="0" dirty="0">
                <a:solidFill>
                  <a:srgbClr val="272525"/>
                </a:solidFill>
                <a:latin typeface="Inter" pitchFamily="34" charset="0"/>
                <a:ea typeface="Inter" pitchFamily="34" charset="-122"/>
                <a:cs typeface="Inter" pitchFamily="34" charset="-120"/>
              </a:rPr>
              <a:t>2019</a:t>
            </a:r>
            <a:endParaRPr lang="en-US" sz="2621" dirty="0"/>
          </a:p>
        </p:txBody>
      </p:sp>
      <p:sp>
        <p:nvSpPr>
          <p:cNvPr id="40" name="Text 38"/>
          <p:cNvSpPr/>
          <p:nvPr/>
        </p:nvSpPr>
        <p:spPr>
          <a:xfrm>
            <a:off x="933569" y="11543780"/>
            <a:ext cx="4916924" cy="852431"/>
          </a:xfrm>
          <a:prstGeom prst="rect">
            <a:avLst/>
          </a:prstGeom>
          <a:noFill/>
          <a:ln/>
        </p:spPr>
        <p:txBody>
          <a:bodyPr wrap="square" rtlCol="0" anchor="t"/>
          <a:lstStyle/>
          <a:p>
            <a:pPr algn="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OpenAI lanza el modelo de lenguaje GPT-2.</a:t>
            </a:r>
            <a:endParaRPr lang="en-US" sz="2097" dirty="0"/>
          </a:p>
        </p:txBody>
      </p:sp>
      <p:sp>
        <p:nvSpPr>
          <p:cNvPr id="41" name="Shape 39"/>
          <p:cNvSpPr/>
          <p:nvPr/>
        </p:nvSpPr>
        <p:spPr>
          <a:xfrm>
            <a:off x="7584162" y="12612356"/>
            <a:ext cx="932021" cy="30486"/>
          </a:xfrm>
          <a:prstGeom prst="roundRect">
            <a:avLst>
              <a:gd name="adj" fmla="val 366867"/>
            </a:avLst>
          </a:prstGeom>
          <a:solidFill>
            <a:srgbClr val="C0C1D7"/>
          </a:solidFill>
          <a:ln/>
        </p:spPr>
      </p:sp>
      <p:sp>
        <p:nvSpPr>
          <p:cNvPr id="42" name="Shape 40"/>
          <p:cNvSpPr/>
          <p:nvPr/>
        </p:nvSpPr>
        <p:spPr>
          <a:xfrm>
            <a:off x="7015520" y="12327974"/>
            <a:ext cx="599123" cy="599250"/>
          </a:xfrm>
          <a:prstGeom prst="roundRect">
            <a:avLst>
              <a:gd name="adj" fmla="val 18668"/>
            </a:avLst>
          </a:prstGeom>
          <a:solidFill>
            <a:srgbClr val="DADBF1"/>
          </a:solidFill>
          <a:ln w="15240">
            <a:solidFill>
              <a:srgbClr val="C0C1D7"/>
            </a:solidFill>
            <a:prstDash val="solid"/>
          </a:ln>
        </p:spPr>
      </p:sp>
      <p:sp>
        <p:nvSpPr>
          <p:cNvPr id="43" name="Text 41"/>
          <p:cNvSpPr/>
          <p:nvPr/>
        </p:nvSpPr>
        <p:spPr>
          <a:xfrm>
            <a:off x="7191018" y="12427770"/>
            <a:ext cx="248007" cy="399540"/>
          </a:xfrm>
          <a:prstGeom prst="rect">
            <a:avLst/>
          </a:prstGeom>
          <a:noFill/>
          <a:ln/>
        </p:spPr>
        <p:txBody>
          <a:bodyPr wrap="none" rtlCol="0" anchor="t"/>
          <a:lstStyle/>
          <a:p>
            <a:pPr algn="ctr" indent="0" marL="0">
              <a:lnSpc>
                <a:spcPts val="3145"/>
              </a:lnSpc>
              <a:buNone/>
            </a:pPr>
            <a:r>
              <a:rPr lang="en-US" sz="3145" b="1" spc="-94" kern="0" dirty="0">
                <a:solidFill>
                  <a:srgbClr val="272525"/>
                </a:solidFill>
                <a:latin typeface="Inter" pitchFamily="34" charset="0"/>
                <a:ea typeface="Inter" pitchFamily="34" charset="-122"/>
                <a:cs typeface="Inter" pitchFamily="34" charset="-120"/>
              </a:rPr>
              <a:t>8</a:t>
            </a:r>
            <a:endParaRPr lang="en-US" sz="3145" dirty="0"/>
          </a:p>
        </p:txBody>
      </p:sp>
      <p:sp>
        <p:nvSpPr>
          <p:cNvPr id="44" name="Text 42"/>
          <p:cNvSpPr/>
          <p:nvPr/>
        </p:nvSpPr>
        <p:spPr>
          <a:xfrm>
            <a:off x="8779669" y="12294629"/>
            <a:ext cx="3328630" cy="416212"/>
          </a:xfrm>
          <a:prstGeom prst="rect">
            <a:avLst/>
          </a:prstGeom>
          <a:noFill/>
          <a:ln/>
        </p:spPr>
        <p:txBody>
          <a:bodyPr wrap="none" rtlCol="0" anchor="t"/>
          <a:lstStyle/>
          <a:p>
            <a:pPr algn="l" indent="0" marL="0">
              <a:lnSpc>
                <a:spcPts val="3276"/>
              </a:lnSpc>
              <a:buNone/>
            </a:pPr>
            <a:r>
              <a:rPr lang="en-US" sz="2621" b="1" spc="-79" kern="0" dirty="0">
                <a:solidFill>
                  <a:srgbClr val="272525"/>
                </a:solidFill>
                <a:latin typeface="Inter" pitchFamily="34" charset="0"/>
                <a:ea typeface="Inter" pitchFamily="34" charset="-122"/>
                <a:cs typeface="Inter" pitchFamily="34" charset="-120"/>
              </a:rPr>
              <a:t>2020</a:t>
            </a:r>
            <a:endParaRPr lang="en-US" sz="2621" dirty="0"/>
          </a:p>
        </p:txBody>
      </p:sp>
      <p:sp>
        <p:nvSpPr>
          <p:cNvPr id="45" name="Text 43"/>
          <p:cNvSpPr/>
          <p:nvPr/>
        </p:nvSpPr>
        <p:spPr>
          <a:xfrm>
            <a:off x="8779669" y="12870538"/>
            <a:ext cx="4917043" cy="1278646"/>
          </a:xfrm>
          <a:prstGeom prst="rect">
            <a:avLst/>
          </a:prstGeom>
          <a:noFill/>
          <a:ln/>
        </p:spPr>
        <p:txBody>
          <a:bodyPr wrap="square" rtlCol="0" anchor="t"/>
          <a:lstStyle/>
          <a:p>
            <a:pPr algn="l" indent="0" marL="0">
              <a:lnSpc>
                <a:spcPts val="3355"/>
              </a:lnSpc>
              <a:buNone/>
            </a:pPr>
            <a:r>
              <a:rPr lang="en-US" sz="2097" spc="-42" kern="0" dirty="0">
                <a:solidFill>
                  <a:srgbClr val="272525"/>
                </a:solidFill>
                <a:latin typeface="Inter" pitchFamily="34" charset="0"/>
                <a:ea typeface="Inter" pitchFamily="34" charset="-122"/>
                <a:cs typeface="Inter" pitchFamily="34" charset="-120"/>
              </a:rPr>
              <a:t>Waymo lanza un servicio de taxi completamente autónomo llamado Waymo One.</a:t>
            </a:r>
            <a:endParaRPr lang="en-US" sz="2097" dirty="0"/>
          </a:p>
        </p:txBody>
      </p:sp>
      <p:sp>
        <p:nvSpPr>
          <p:cNvPr id="46" name="Shape 44"/>
          <p:cNvSpPr/>
          <p:nvPr/>
        </p:nvSpPr>
        <p:spPr>
          <a:xfrm>
            <a:off x="6113978" y="13938994"/>
            <a:ext cx="932021" cy="30486"/>
          </a:xfrm>
          <a:prstGeom prst="roundRect">
            <a:avLst>
              <a:gd name="adj" fmla="val 366867"/>
            </a:avLst>
          </a:prstGeom>
          <a:solidFill>
            <a:srgbClr val="C0C1D7"/>
          </a:solidFill>
          <a:ln/>
        </p:spPr>
      </p:sp>
      <p:sp>
        <p:nvSpPr>
          <p:cNvPr id="47" name="Shape 45"/>
          <p:cNvSpPr/>
          <p:nvPr/>
        </p:nvSpPr>
        <p:spPr>
          <a:xfrm>
            <a:off x="7015520" y="13654613"/>
            <a:ext cx="599123" cy="599250"/>
          </a:xfrm>
          <a:prstGeom prst="roundRect">
            <a:avLst>
              <a:gd name="adj" fmla="val 18668"/>
            </a:avLst>
          </a:prstGeom>
          <a:solidFill>
            <a:srgbClr val="DADBF1"/>
          </a:solidFill>
          <a:ln w="15240">
            <a:solidFill>
              <a:srgbClr val="C0C1D7"/>
            </a:solidFill>
            <a:prstDash val="solid"/>
          </a:ln>
        </p:spPr>
      </p:sp>
      <p:sp>
        <p:nvSpPr>
          <p:cNvPr id="48" name="Text 46"/>
          <p:cNvSpPr/>
          <p:nvPr/>
        </p:nvSpPr>
        <p:spPr>
          <a:xfrm>
            <a:off x="7191375" y="13754408"/>
            <a:ext cx="247412" cy="399540"/>
          </a:xfrm>
          <a:prstGeom prst="rect">
            <a:avLst/>
          </a:prstGeom>
          <a:noFill/>
          <a:ln/>
        </p:spPr>
        <p:txBody>
          <a:bodyPr wrap="none" rtlCol="0" anchor="t"/>
          <a:lstStyle/>
          <a:p>
            <a:pPr algn="ctr" indent="0" marL="0">
              <a:lnSpc>
                <a:spcPts val="3145"/>
              </a:lnSpc>
              <a:buNone/>
            </a:pPr>
            <a:r>
              <a:rPr lang="en-US" sz="3145" b="1" spc="-94" kern="0" dirty="0">
                <a:solidFill>
                  <a:srgbClr val="272525"/>
                </a:solidFill>
                <a:latin typeface="Inter" pitchFamily="34" charset="0"/>
                <a:ea typeface="Inter" pitchFamily="34" charset="-122"/>
                <a:cs typeface="Inter" pitchFamily="34" charset="-120"/>
              </a:rPr>
              <a:t>9</a:t>
            </a:r>
            <a:endParaRPr lang="en-US" sz="3145" dirty="0"/>
          </a:p>
        </p:txBody>
      </p:sp>
      <p:sp>
        <p:nvSpPr>
          <p:cNvPr id="49" name="Text 47"/>
          <p:cNvSpPr/>
          <p:nvPr/>
        </p:nvSpPr>
        <p:spPr>
          <a:xfrm>
            <a:off x="2521863" y="13621268"/>
            <a:ext cx="3328630" cy="416212"/>
          </a:xfrm>
          <a:prstGeom prst="rect">
            <a:avLst/>
          </a:prstGeom>
          <a:noFill/>
          <a:ln/>
        </p:spPr>
        <p:txBody>
          <a:bodyPr wrap="none" rtlCol="0" anchor="t"/>
          <a:lstStyle/>
          <a:p>
            <a:pPr algn="r" indent="0" marL="0">
              <a:lnSpc>
                <a:spcPts val="3276"/>
              </a:lnSpc>
              <a:buNone/>
            </a:pPr>
            <a:r>
              <a:rPr lang="en-US" sz="2621" b="1" spc="-79" kern="0" dirty="0">
                <a:solidFill>
                  <a:srgbClr val="272525"/>
                </a:solidFill>
                <a:latin typeface="Inter" pitchFamily="34" charset="0"/>
                <a:ea typeface="Inter" pitchFamily="34" charset="-122"/>
                <a:cs typeface="Inter" pitchFamily="34" charset="-120"/>
              </a:rPr>
              <a:t>2022</a:t>
            </a:r>
            <a:endParaRPr lang="en-US" sz="2621" dirty="0"/>
          </a:p>
        </p:txBody>
      </p:sp>
      <p:sp>
        <p:nvSpPr>
          <p:cNvPr id="50" name="Text 48"/>
          <p:cNvSpPr/>
          <p:nvPr/>
        </p:nvSpPr>
        <p:spPr>
          <a:xfrm>
            <a:off x="933569" y="14197177"/>
            <a:ext cx="4916924" cy="1278646"/>
          </a:xfrm>
          <a:prstGeom prst="rect">
            <a:avLst/>
          </a:prstGeom>
          <a:noFill/>
          <a:ln/>
        </p:spPr>
        <p:txBody>
          <a:bodyPr wrap="square" rtlCol="0" anchor="t"/>
          <a:lstStyle/>
          <a:p>
            <a:pPr algn="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OpenAI presenta ChatGPT, un chatbot avanzado basado en el modelo de lenguaje GPT-3.5.</a:t>
            </a:r>
            <a:endParaRPr lang="en-US" sz="2097" dirty="0"/>
          </a:p>
        </p:txBody>
      </p:sp>
      <p:sp>
        <p:nvSpPr>
          <p:cNvPr id="51" name="Shape 49"/>
          <p:cNvSpPr/>
          <p:nvPr/>
        </p:nvSpPr>
        <p:spPr>
          <a:xfrm>
            <a:off x="7584162" y="15265752"/>
            <a:ext cx="932021" cy="30486"/>
          </a:xfrm>
          <a:prstGeom prst="roundRect">
            <a:avLst>
              <a:gd name="adj" fmla="val 366867"/>
            </a:avLst>
          </a:prstGeom>
          <a:solidFill>
            <a:srgbClr val="C0C1D7"/>
          </a:solidFill>
          <a:ln/>
        </p:spPr>
      </p:sp>
      <p:sp>
        <p:nvSpPr>
          <p:cNvPr id="52" name="Shape 50"/>
          <p:cNvSpPr/>
          <p:nvPr/>
        </p:nvSpPr>
        <p:spPr>
          <a:xfrm>
            <a:off x="7015520" y="14981370"/>
            <a:ext cx="599123" cy="599250"/>
          </a:xfrm>
          <a:prstGeom prst="roundRect">
            <a:avLst>
              <a:gd name="adj" fmla="val 18668"/>
            </a:avLst>
          </a:prstGeom>
          <a:solidFill>
            <a:srgbClr val="DADBF1"/>
          </a:solidFill>
          <a:ln w="15240">
            <a:solidFill>
              <a:srgbClr val="C0C1D7"/>
            </a:solidFill>
            <a:prstDash val="solid"/>
          </a:ln>
        </p:spPr>
      </p:sp>
      <p:sp>
        <p:nvSpPr>
          <p:cNvPr id="53" name="Text 51"/>
          <p:cNvSpPr/>
          <p:nvPr/>
        </p:nvSpPr>
        <p:spPr>
          <a:xfrm>
            <a:off x="7106245" y="15081166"/>
            <a:ext cx="417552" cy="399540"/>
          </a:xfrm>
          <a:prstGeom prst="rect">
            <a:avLst/>
          </a:prstGeom>
          <a:noFill/>
          <a:ln/>
        </p:spPr>
        <p:txBody>
          <a:bodyPr wrap="none" rtlCol="0" anchor="t"/>
          <a:lstStyle/>
          <a:p>
            <a:pPr algn="ctr" indent="0" marL="0">
              <a:lnSpc>
                <a:spcPts val="3145"/>
              </a:lnSpc>
              <a:buNone/>
            </a:pPr>
            <a:r>
              <a:rPr lang="en-US" sz="3145" b="1" spc="-94" kern="0" dirty="0">
                <a:solidFill>
                  <a:srgbClr val="272525"/>
                </a:solidFill>
                <a:latin typeface="Inter" pitchFamily="34" charset="0"/>
                <a:ea typeface="Inter" pitchFamily="34" charset="-122"/>
                <a:cs typeface="Inter" pitchFamily="34" charset="-120"/>
              </a:rPr>
              <a:t>10</a:t>
            </a:r>
            <a:endParaRPr lang="en-US" sz="3145" dirty="0"/>
          </a:p>
        </p:txBody>
      </p:sp>
      <p:sp>
        <p:nvSpPr>
          <p:cNvPr id="54" name="Text 52"/>
          <p:cNvSpPr/>
          <p:nvPr/>
        </p:nvSpPr>
        <p:spPr>
          <a:xfrm>
            <a:off x="8779669" y="14948026"/>
            <a:ext cx="3328630" cy="416212"/>
          </a:xfrm>
          <a:prstGeom prst="rect">
            <a:avLst/>
          </a:prstGeom>
          <a:noFill/>
          <a:ln/>
        </p:spPr>
        <p:txBody>
          <a:bodyPr wrap="none" rtlCol="0" anchor="t"/>
          <a:lstStyle/>
          <a:p>
            <a:pPr algn="l" indent="0" marL="0">
              <a:lnSpc>
                <a:spcPts val="3276"/>
              </a:lnSpc>
              <a:buNone/>
            </a:pPr>
            <a:r>
              <a:rPr lang="en-US" sz="2621" b="1" spc="-79" kern="0" dirty="0">
                <a:solidFill>
                  <a:srgbClr val="272525"/>
                </a:solidFill>
                <a:latin typeface="Inter" pitchFamily="34" charset="0"/>
                <a:ea typeface="Inter" pitchFamily="34" charset="-122"/>
                <a:cs typeface="Inter" pitchFamily="34" charset="-120"/>
              </a:rPr>
              <a:t>2023</a:t>
            </a:r>
            <a:endParaRPr lang="en-US" sz="2621" dirty="0"/>
          </a:p>
        </p:txBody>
      </p:sp>
      <p:sp>
        <p:nvSpPr>
          <p:cNvPr id="55" name="Text 53"/>
          <p:cNvSpPr/>
          <p:nvPr/>
        </p:nvSpPr>
        <p:spPr>
          <a:xfrm>
            <a:off x="8779669" y="15523935"/>
            <a:ext cx="4917043" cy="2557292"/>
          </a:xfrm>
          <a:prstGeom prst="rect">
            <a:avLst/>
          </a:prstGeom>
          <a:noFill/>
          <a:ln/>
        </p:spPr>
        <p:txBody>
          <a:bodyPr wrap="square" rtlCol="0" anchor="t"/>
          <a:lstStyle/>
          <a:p>
            <a:pPr algn="l" indent="0" marL="0">
              <a:lnSpc>
                <a:spcPts val="3355"/>
              </a:lnSpc>
              <a:buNone/>
            </a:pPr>
            <a:r>
              <a:rPr lang="en-US" sz="2097" spc="-42" kern="0" dirty="0">
                <a:solidFill>
                  <a:srgbClr val="272525"/>
                </a:solidFill>
                <a:latin typeface="Inter" pitchFamily="34" charset="0"/>
                <a:ea typeface="Inter" pitchFamily="34" charset="-122"/>
                <a:cs typeface="Inter" pitchFamily="34" charset="-120"/>
              </a:rPr>
              <a:t>El Modelo LLaMA de Meta se filtra, generando debate sobre el futuro del desarrollo de la IA. OpenAI anuncia la capacidad de construir GPTs personalizados durante su primer Dev Day.</a:t>
            </a:r>
            <a:endParaRPr lang="en-US" sz="2097" dirty="0"/>
          </a:p>
        </p:txBody>
      </p:sp>
      <p:sp>
        <p:nvSpPr>
          <p:cNvPr id="56" name="Shape 54"/>
          <p:cNvSpPr/>
          <p:nvPr/>
        </p:nvSpPr>
        <p:spPr>
          <a:xfrm>
            <a:off x="6113978" y="17231773"/>
            <a:ext cx="932021" cy="30486"/>
          </a:xfrm>
          <a:prstGeom prst="roundRect">
            <a:avLst>
              <a:gd name="adj" fmla="val 366867"/>
            </a:avLst>
          </a:prstGeom>
          <a:solidFill>
            <a:srgbClr val="C0C1D7"/>
          </a:solidFill>
          <a:ln/>
        </p:spPr>
      </p:sp>
      <p:sp>
        <p:nvSpPr>
          <p:cNvPr id="57" name="Shape 55"/>
          <p:cNvSpPr/>
          <p:nvPr/>
        </p:nvSpPr>
        <p:spPr>
          <a:xfrm>
            <a:off x="7015520" y="16947392"/>
            <a:ext cx="599123" cy="599250"/>
          </a:xfrm>
          <a:prstGeom prst="roundRect">
            <a:avLst>
              <a:gd name="adj" fmla="val 18668"/>
            </a:avLst>
          </a:prstGeom>
          <a:solidFill>
            <a:srgbClr val="DADBF1"/>
          </a:solidFill>
          <a:ln w="15240">
            <a:solidFill>
              <a:srgbClr val="C0C1D7"/>
            </a:solidFill>
            <a:prstDash val="solid"/>
          </a:ln>
        </p:spPr>
      </p:sp>
      <p:sp>
        <p:nvSpPr>
          <p:cNvPr id="58" name="Text 56"/>
          <p:cNvSpPr/>
          <p:nvPr/>
        </p:nvSpPr>
        <p:spPr>
          <a:xfrm>
            <a:off x="7154823" y="17047187"/>
            <a:ext cx="320397" cy="399540"/>
          </a:xfrm>
          <a:prstGeom prst="rect">
            <a:avLst/>
          </a:prstGeom>
          <a:noFill/>
          <a:ln/>
        </p:spPr>
        <p:txBody>
          <a:bodyPr wrap="none" rtlCol="0" anchor="t"/>
          <a:lstStyle/>
          <a:p>
            <a:pPr algn="ctr" indent="0" marL="0">
              <a:lnSpc>
                <a:spcPts val="3145"/>
              </a:lnSpc>
              <a:buNone/>
            </a:pPr>
            <a:r>
              <a:rPr lang="en-US" sz="3145" b="1" spc="-94" kern="0" dirty="0">
                <a:solidFill>
                  <a:srgbClr val="272525"/>
                </a:solidFill>
                <a:latin typeface="Inter" pitchFamily="34" charset="0"/>
                <a:ea typeface="Inter" pitchFamily="34" charset="-122"/>
                <a:cs typeface="Inter" pitchFamily="34" charset="-120"/>
              </a:rPr>
              <a:t>11</a:t>
            </a:r>
            <a:endParaRPr lang="en-US" sz="3145" dirty="0"/>
          </a:p>
        </p:txBody>
      </p:sp>
      <p:sp>
        <p:nvSpPr>
          <p:cNvPr id="59" name="Text 57"/>
          <p:cNvSpPr/>
          <p:nvPr/>
        </p:nvSpPr>
        <p:spPr>
          <a:xfrm>
            <a:off x="2521863" y="16914047"/>
            <a:ext cx="3328630" cy="416212"/>
          </a:xfrm>
          <a:prstGeom prst="rect">
            <a:avLst/>
          </a:prstGeom>
          <a:noFill/>
          <a:ln/>
        </p:spPr>
        <p:txBody>
          <a:bodyPr wrap="none" rtlCol="0" anchor="t"/>
          <a:lstStyle/>
          <a:p>
            <a:pPr algn="r" indent="0" marL="0">
              <a:lnSpc>
                <a:spcPts val="3276"/>
              </a:lnSpc>
              <a:buNone/>
            </a:pPr>
            <a:r>
              <a:rPr lang="en-US" sz="2621" b="1" spc="-79" kern="0" dirty="0">
                <a:solidFill>
                  <a:srgbClr val="272525"/>
                </a:solidFill>
                <a:latin typeface="Inter" pitchFamily="34" charset="0"/>
                <a:ea typeface="Inter" pitchFamily="34" charset="-122"/>
                <a:cs typeface="Inter" pitchFamily="34" charset="-120"/>
              </a:rPr>
              <a:t>2024</a:t>
            </a:r>
            <a:endParaRPr lang="en-US" sz="2621" dirty="0"/>
          </a:p>
        </p:txBody>
      </p:sp>
      <p:sp>
        <p:nvSpPr>
          <p:cNvPr id="60" name="Text 58"/>
          <p:cNvSpPr/>
          <p:nvPr/>
        </p:nvSpPr>
        <p:spPr>
          <a:xfrm>
            <a:off x="933569" y="17489956"/>
            <a:ext cx="4916924" cy="2557292"/>
          </a:xfrm>
          <a:prstGeom prst="rect">
            <a:avLst/>
          </a:prstGeom>
          <a:noFill/>
          <a:ln/>
        </p:spPr>
        <p:txBody>
          <a:bodyPr wrap="square" rtlCol="0" anchor="t"/>
          <a:lstStyle/>
          <a:p>
            <a:pPr algn="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EEUU </a:t>
            </a:r>
            <a:pPr algn="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lidera como fuente de los principales modelos de IA, con </a:t>
            </a:r>
            <a:pPr algn="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61 modelos</a:t>
            </a:r>
            <a:pPr algn="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notables originados en instituciones estadounidenses (OpenAI, Google </a:t>
            </a:r>
            <a:pPr algn="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a:t>
            </a:r>
            <a:pPr algn="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y Anthropic ), </a:t>
            </a:r>
            <a:pPr algn="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21 de la Unión Europea y 15 de China.</a:t>
            </a:r>
            <a:pPr algn="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a:t>
            </a:r>
            <a:endParaRPr lang="en-US" sz="2097" dirty="0"/>
          </a:p>
        </p:txBody>
      </p:sp>
      <p:pic>
        <p:nvPicPr>
          <p:cNvPr id="61" name="Image 0" descr="preencoded.png">
            <a:hlinkClick r:id="rId2" tooltip=""/>
          </p:cNvPr>
          <p:cNvPicPr>
            <a:picLocks noChangeAspect="1"/>
          </p:cNvPicPr>
          <p:nvPr/>
        </p:nvPicPr>
        <p:blipFill>
          <a:blip r:embed="rId1"/>
          <a:stretch>
            <a:fillRect/>
          </a:stretch>
        </p:blipFill>
        <p:spPr>
          <a:xfrm>
            <a:off x="12242153" y="9710083"/>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1023248"/>
          </a:xfrm>
          <a:prstGeom prst="rect">
            <a:avLst/>
          </a:prstGeom>
          <a:solidFill>
            <a:srgbClr val="FFFFFF"/>
          </a:solidFill>
          <a:ln/>
        </p:spPr>
      </p:sp>
      <p:sp>
        <p:nvSpPr>
          <p:cNvPr id="4" name="Text 2"/>
          <p:cNvSpPr/>
          <p:nvPr/>
        </p:nvSpPr>
        <p:spPr>
          <a:xfrm>
            <a:off x="933569" y="732390"/>
            <a:ext cx="6657261" cy="832186"/>
          </a:xfrm>
          <a:prstGeom prst="rect">
            <a:avLst/>
          </a:prstGeom>
          <a:noFill/>
          <a:ln/>
        </p:spPr>
        <p:txBody>
          <a:bodyPr wrap="none" rtlCol="0" anchor="t"/>
          <a:lstStyle/>
          <a:p>
            <a:pPr indent="0" marL="0">
              <a:lnSpc>
                <a:spcPts val="6552"/>
              </a:lnSpc>
              <a:buNone/>
            </a:pPr>
            <a:r>
              <a:rPr lang="en-US" sz="5242" b="1" spc="-157" kern="0" dirty="0">
                <a:solidFill>
                  <a:srgbClr val="000000"/>
                </a:solidFill>
                <a:latin typeface="Inter" pitchFamily="34" charset="0"/>
                <a:ea typeface="Inter" pitchFamily="34" charset="-122"/>
                <a:cs typeface="Inter" pitchFamily="34" charset="-120"/>
              </a:rPr>
              <a:t>El Test de Turing</a:t>
            </a:r>
            <a:endParaRPr lang="en-US" sz="5242" dirty="0"/>
          </a:p>
        </p:txBody>
      </p:sp>
      <p:sp>
        <p:nvSpPr>
          <p:cNvPr id="5" name="Text 3"/>
          <p:cNvSpPr/>
          <p:nvPr/>
        </p:nvSpPr>
        <p:spPr>
          <a:xfrm>
            <a:off x="933569" y="2097256"/>
            <a:ext cx="12763143" cy="852431"/>
          </a:xfrm>
          <a:prstGeom prst="rect">
            <a:avLst/>
          </a:prstGeom>
          <a:noFill/>
          <a:ln/>
        </p:spPr>
        <p:txBody>
          <a:bodyPr wrap="square" rtlCol="0" anchor="t"/>
          <a:lstStyle/>
          <a:p>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El Test de Turing es una prueba para determinar si una máquina puede exhibir un comportamiento inteligente indistinguible del de un ser humano.</a:t>
            </a:r>
            <a:endParaRPr lang="en-US" sz="2097" dirty="0"/>
          </a:p>
        </p:txBody>
      </p:sp>
      <p:pic>
        <p:nvPicPr>
          <p:cNvPr id="6" name="Image 0" descr="preencoded.png">    </p:cNvPr>
          <p:cNvPicPr>
            <a:picLocks noChangeAspect="1"/>
          </p:cNvPicPr>
          <p:nvPr/>
        </p:nvPicPr>
        <p:blipFill>
          <a:blip r:embed="rId1"/>
          <a:stretch>
            <a:fillRect/>
          </a:stretch>
        </p:blipFill>
        <p:spPr>
          <a:xfrm>
            <a:off x="2178010" y="3500587"/>
            <a:ext cx="3347204" cy="3196199"/>
          </a:xfrm>
          <a:prstGeom prst="rect">
            <a:avLst/>
          </a:prstGeom>
        </p:spPr>
      </p:pic>
      <p:sp>
        <p:nvSpPr>
          <p:cNvPr id="7" name="Text 4"/>
          <p:cNvSpPr/>
          <p:nvPr/>
        </p:nvSpPr>
        <p:spPr>
          <a:xfrm>
            <a:off x="7647503" y="3606933"/>
            <a:ext cx="6056709" cy="2983508"/>
          </a:xfrm>
          <a:prstGeom prst="rect">
            <a:avLst/>
          </a:prstGeom>
          <a:noFill/>
          <a:ln/>
        </p:spPr>
        <p:txBody>
          <a:bodyPr wrap="square" rtlCol="0" anchor="t"/>
          <a:lstStyle/>
          <a:p>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¿Pueden las máquinas pensar? Este interrogante debe iniciarse con una definición precisa de los términos "máquina" y "pensar". </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A través de esta pregunta, Alan Turing introduce un tema de gran relevancia, el cual explora en profundidad en su artículo</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 </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"COMPUTING MACHINERY AND INTELLIGENCE"</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a:t>
            </a:r>
            <a:endParaRPr lang="en-US" sz="2097" dirty="0"/>
          </a:p>
        </p:txBody>
      </p:sp>
      <p:sp>
        <p:nvSpPr>
          <p:cNvPr id="8" name="Text 5"/>
          <p:cNvSpPr/>
          <p:nvPr/>
        </p:nvSpPr>
        <p:spPr>
          <a:xfrm>
            <a:off x="933569" y="7247686"/>
            <a:ext cx="12763143" cy="1278646"/>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En lugar de intentar definir qué es "pensar", Turing propuso un juego de imitación para abordar la cuestión de una manera práctica. El Test de Turing original está basado en un juego de imitación que incluye tres participantes:</a:t>
            </a:r>
            <a:endParaRPr lang="en-US" sz="2097" dirty="0"/>
          </a:p>
        </p:txBody>
      </p:sp>
      <p:sp>
        <p:nvSpPr>
          <p:cNvPr id="9" name="Text 6"/>
          <p:cNvSpPr/>
          <p:nvPr/>
        </p:nvSpPr>
        <p:spPr>
          <a:xfrm>
            <a:off x="1359575" y="8825958"/>
            <a:ext cx="12337137" cy="426215"/>
          </a:xfrm>
          <a:prstGeom prst="rect">
            <a:avLst/>
          </a:prstGeom>
          <a:noFill/>
          <a:ln/>
        </p:spPr>
        <p:txBody>
          <a:bodyPr wrap="none" rtlCol="0" anchor="t"/>
          <a:lstStyle/>
          <a:p>
            <a:pPr algn="l" marL="342900" indent="-342900">
              <a:lnSpc>
                <a:spcPts val="3355"/>
              </a:lnSpc>
              <a:buSzPct val="100000"/>
              <a:buFont typeface="+mj-lt"/>
              <a:buAutoNum type="arabicPeriod" startAt="1"/>
            </a:pPr>
            <a:r>
              <a:rPr lang="en-US" sz="2097" b="1" spc="-42" kern="0" dirty="0">
                <a:solidFill>
                  <a:srgbClr val="272525"/>
                </a:solidFill>
                <a:latin typeface="Inter" pitchFamily="34" charset="0"/>
                <a:ea typeface="Inter" pitchFamily="34" charset="-122"/>
                <a:cs typeface="Inter" pitchFamily="34" charset="-120"/>
              </a:rPr>
              <a:t>Un interrogador humano (A).</a:t>
            </a:r>
            <a:endParaRPr lang="en-US" sz="2097" dirty="0"/>
          </a:p>
        </p:txBody>
      </p:sp>
      <p:sp>
        <p:nvSpPr>
          <p:cNvPr id="10" name="Text 7"/>
          <p:cNvSpPr/>
          <p:nvPr/>
        </p:nvSpPr>
        <p:spPr>
          <a:xfrm>
            <a:off x="1359575" y="9345300"/>
            <a:ext cx="12337137" cy="426215"/>
          </a:xfrm>
          <a:prstGeom prst="rect">
            <a:avLst/>
          </a:prstGeom>
          <a:noFill/>
          <a:ln/>
        </p:spPr>
        <p:txBody>
          <a:bodyPr wrap="none" rtlCol="0" anchor="t"/>
          <a:lstStyle/>
          <a:p>
            <a:pPr algn="l" marL="342900" indent="-342900">
              <a:lnSpc>
                <a:spcPts val="3355"/>
              </a:lnSpc>
              <a:buSzPct val="100000"/>
              <a:buFont typeface="+mj-lt"/>
              <a:buAutoNum type="arabicPeriod" startAt="2"/>
            </a:pPr>
            <a:r>
              <a:rPr lang="en-US" sz="2097" b="1" spc="-42" kern="0" dirty="0">
                <a:solidFill>
                  <a:srgbClr val="272525"/>
                </a:solidFill>
                <a:latin typeface="Inter" pitchFamily="34" charset="0"/>
                <a:ea typeface="Inter" pitchFamily="34" charset="-122"/>
                <a:cs typeface="Inter" pitchFamily="34" charset="-120"/>
              </a:rPr>
              <a:t>Un humano (B).</a:t>
            </a:r>
            <a:endParaRPr lang="en-US" sz="2097" dirty="0"/>
          </a:p>
        </p:txBody>
      </p:sp>
      <p:sp>
        <p:nvSpPr>
          <p:cNvPr id="11" name="Text 8"/>
          <p:cNvSpPr/>
          <p:nvPr/>
        </p:nvSpPr>
        <p:spPr>
          <a:xfrm>
            <a:off x="1359575" y="9864642"/>
            <a:ext cx="12337137" cy="426215"/>
          </a:xfrm>
          <a:prstGeom prst="rect">
            <a:avLst/>
          </a:prstGeom>
          <a:noFill/>
          <a:ln/>
        </p:spPr>
        <p:txBody>
          <a:bodyPr wrap="none" rtlCol="0" anchor="t"/>
          <a:lstStyle/>
          <a:p>
            <a:pPr algn="l" marL="342900" indent="-342900">
              <a:lnSpc>
                <a:spcPts val="3355"/>
              </a:lnSpc>
              <a:buSzPct val="100000"/>
              <a:buFont typeface="+mj-lt"/>
              <a:buAutoNum type="arabicPeriod" startAt="3"/>
            </a:pPr>
            <a:r>
              <a:rPr lang="en-US" sz="2097" b="1" spc="-42" kern="0" dirty="0">
                <a:solidFill>
                  <a:srgbClr val="272525"/>
                </a:solidFill>
                <a:latin typeface="Inter" pitchFamily="34" charset="0"/>
                <a:ea typeface="Inter" pitchFamily="34" charset="-122"/>
                <a:cs typeface="Inter" pitchFamily="34" charset="-120"/>
              </a:rPr>
              <a:t>Una máquina (C).</a:t>
            </a:r>
            <a:endParaRPr lang="en-US" sz="2097" dirty="0"/>
          </a:p>
        </p:txBody>
      </p:sp>
      <p:pic>
        <p:nvPicPr>
          <p:cNvPr id="12" name="Image 1" descr="preencoded.png">
            <a:hlinkClick r:id="rId3" tooltip=""/>
          </p:cNvPr>
          <p:cNvPicPr>
            <a:picLocks noChangeAspect="1"/>
          </p:cNvPicPr>
          <p:nvPr/>
        </p:nvPicPr>
        <p:blipFill>
          <a:blip r:embed="rId2"/>
          <a:stretch>
            <a:fillRect/>
          </a:stretch>
        </p:blipFill>
        <p:spPr>
          <a:xfrm>
            <a:off x="12242153" y="9710083"/>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0350163"/>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9143524" y="0"/>
            <a:ext cx="5485090" cy="10350163"/>
          </a:xfrm>
          <a:prstGeom prst="rect">
            <a:avLst/>
          </a:prstGeom>
        </p:spPr>
      </p:pic>
      <p:pic>
        <p:nvPicPr>
          <p:cNvPr id="5" name="Image 1" descr="preencoded.png">    </p:cNvPr>
          <p:cNvPicPr>
            <a:picLocks noChangeAspect="1"/>
          </p:cNvPicPr>
          <p:nvPr/>
        </p:nvPicPr>
        <p:blipFill>
          <a:blip r:embed="rId2"/>
          <a:stretch>
            <a:fillRect/>
          </a:stretch>
        </p:blipFill>
        <p:spPr>
          <a:xfrm>
            <a:off x="9832419" y="3121054"/>
            <a:ext cx="4107180" cy="4108054"/>
          </a:xfrm>
          <a:prstGeom prst="rect">
            <a:avLst/>
          </a:prstGeom>
        </p:spPr>
      </p:pic>
      <p:sp>
        <p:nvSpPr>
          <p:cNvPr id="6" name="Text 2"/>
          <p:cNvSpPr/>
          <p:nvPr/>
        </p:nvSpPr>
        <p:spPr>
          <a:xfrm>
            <a:off x="933569" y="1159320"/>
            <a:ext cx="7277933" cy="2983508"/>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El interrogador se encuentra en una sala separada de los otros dos participantes y se comunica con ellos a través de una interfaz de texto, de manera que no pueda ver ni escuchar a los otros participantes. El objetivo del interrogador es determinar cuál de los dos, B o C, es el humano y cuál es la máquina, basándose únicamente en sus respuestas a una serie de preguntas.</a:t>
            </a:r>
            <a:endParaRPr lang="en-US" sz="2097" dirty="0"/>
          </a:p>
        </p:txBody>
      </p:sp>
      <p:sp>
        <p:nvSpPr>
          <p:cNvPr id="7" name="Text 3"/>
          <p:cNvSpPr/>
          <p:nvPr/>
        </p:nvSpPr>
        <p:spPr>
          <a:xfrm>
            <a:off x="933569" y="4442453"/>
            <a:ext cx="7277933" cy="1704862"/>
          </a:xfrm>
          <a:prstGeom prst="rect">
            <a:avLst/>
          </a:prstGeom>
          <a:noFill/>
          <a:ln/>
        </p:spPr>
        <p:txBody>
          <a:bodyPr wrap="square" rtlCol="0" anchor="t"/>
          <a:lstStyle/>
          <a:p>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Si la máquina puede engañar al interrogador haciéndole creer que es humana en una proporción significativa de casos, se considera que la máquina ha pasado el Test de Turing.</a:t>
            </a:r>
            <a:endParaRPr lang="en-US" sz="2097" dirty="0"/>
          </a:p>
        </p:txBody>
      </p:sp>
      <p:sp>
        <p:nvSpPr>
          <p:cNvPr id="8" name="Text 4"/>
          <p:cNvSpPr/>
          <p:nvPr/>
        </p:nvSpPr>
        <p:spPr>
          <a:xfrm>
            <a:off x="933569" y="6446940"/>
            <a:ext cx="7277933" cy="2983508"/>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Este test ha tenido una profunda influencia en el campo de la inteligencia artificial, sirviendo como una meta inicial para los desarrolladores de IA. Sin embargo, también ha sido objeto de críticas y debates: Algunos argumentan que el Test de Turing solo evalúa la capacidad de una máquina para imitar el comportamiento humano, sin abordar si la máquina realmente entiende o tiene consciencia. </a:t>
            </a:r>
            <a:endParaRPr lang="en-US" sz="2097" dirty="0"/>
          </a:p>
        </p:txBody>
      </p:sp>
      <p:pic>
        <p:nvPicPr>
          <p:cNvPr id="9" name="Image 2" descr="preencoded.png">
            <a:hlinkClick r:id="rId4" tooltip=""/>
          </p:cNvPr>
          <p:cNvPicPr>
            <a:picLocks noChangeAspect="1"/>
          </p:cNvPicPr>
          <p:nvPr/>
        </p:nvPicPr>
        <p:blipFill>
          <a:blip r:embed="rId3"/>
          <a:stretch>
            <a:fillRect/>
          </a:stretch>
        </p:blipFill>
        <p:spPr>
          <a:xfrm>
            <a:off x="12242153" y="9710083"/>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10350163"/>
          </a:xfrm>
          <a:prstGeom prst="rect">
            <a:avLst/>
          </a:prstGeom>
          <a:solidFill>
            <a:srgbClr val="F6F4F4"/>
          </a:solidFill>
          <a:ln/>
        </p:spPr>
      </p:sp>
      <p:sp>
        <p:nvSpPr>
          <p:cNvPr id="3" name="Shape 1"/>
          <p:cNvSpPr/>
          <p:nvPr/>
        </p:nvSpPr>
        <p:spPr>
          <a:xfrm>
            <a:off x="1548" y="0"/>
            <a:ext cx="14627185" cy="10350163"/>
          </a:xfrm>
          <a:prstGeom prst="rect">
            <a:avLst/>
          </a:prstGeom>
          <a:solidFill>
            <a:srgbClr val="FFFFFF"/>
          </a:solidFill>
          <a:ln/>
        </p:spPr>
      </p:sp>
      <p:sp>
        <p:nvSpPr>
          <p:cNvPr id="4" name="Text 2"/>
          <p:cNvSpPr/>
          <p:nvPr/>
        </p:nvSpPr>
        <p:spPr>
          <a:xfrm>
            <a:off x="933569" y="1209456"/>
            <a:ext cx="9197935" cy="832186"/>
          </a:xfrm>
          <a:prstGeom prst="rect">
            <a:avLst/>
          </a:prstGeom>
          <a:noFill/>
          <a:ln/>
        </p:spPr>
        <p:txBody>
          <a:bodyPr wrap="none" rtlCol="0" anchor="t"/>
          <a:lstStyle/>
          <a:p>
            <a:pPr indent="0" marL="0">
              <a:lnSpc>
                <a:spcPts val="6552"/>
              </a:lnSpc>
              <a:buNone/>
            </a:pPr>
            <a:r>
              <a:rPr lang="en-US" sz="5242" b="1" spc="-157" kern="0" dirty="0">
                <a:solidFill>
                  <a:srgbClr val="000000"/>
                </a:solidFill>
                <a:latin typeface="Inter" pitchFamily="34" charset="0"/>
                <a:ea typeface="Inter" pitchFamily="34" charset="-122"/>
                <a:cs typeface="Inter" pitchFamily="34" charset="-120"/>
              </a:rPr>
              <a:t>Variaciones del Test de Turing</a:t>
            </a:r>
            <a:endParaRPr lang="en-US" sz="5242" dirty="0"/>
          </a:p>
        </p:txBody>
      </p:sp>
      <p:sp>
        <p:nvSpPr>
          <p:cNvPr id="5" name="Text 3"/>
          <p:cNvSpPr/>
          <p:nvPr/>
        </p:nvSpPr>
        <p:spPr>
          <a:xfrm>
            <a:off x="933569" y="2574322"/>
            <a:ext cx="12763143" cy="1278646"/>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A lo largo del tiempo, ha sido interpretado y adaptado de diversas maneras. Algunas versiones eliminan al segundo humano y simplemente evalúan si el interrogador puede distinguir entre la máquina y un ser humano basado en las respuestas textuales de la máquina.</a:t>
            </a:r>
            <a:endParaRPr lang="en-US" sz="2097" dirty="0"/>
          </a:p>
        </p:txBody>
      </p:sp>
      <p:sp>
        <p:nvSpPr>
          <p:cNvPr id="6" name="Text 4"/>
          <p:cNvSpPr/>
          <p:nvPr/>
        </p:nvSpPr>
        <p:spPr>
          <a:xfrm>
            <a:off x="933569" y="4152593"/>
            <a:ext cx="12763143" cy="2131077"/>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U</a:t>
            </a:r>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n problema:</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¿parecerse a un humano implica ser inteligente? Una de las críticas al test de Turing como prueba de inteligencia es que, en realidad, solo evalúa si la computadora se comporta como un ser humano, no si es </a:t>
            </a:r>
            <a:pPr indent="0" marL="0">
              <a:lnSpc>
                <a:spcPts val="3355"/>
              </a:lnSpc>
              <a:buNone/>
            </a:pPr>
            <a:r>
              <a:rPr lang="en-US" sz="2097" i="1" spc="-42" kern="0" dirty="0">
                <a:solidFill>
                  <a:srgbClr val="272525"/>
                </a:solidFill>
                <a:latin typeface="Inter" pitchFamily="34" charset="0"/>
                <a:ea typeface="Inter" pitchFamily="34" charset="-122"/>
                <a:cs typeface="Inter" pitchFamily="34" charset="-120"/>
              </a:rPr>
              <a:t>verdaderamente inteligente</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De hecho, el test ha sido "superado" por programas informáticos que cambian constantemente de tema, cometen numerosos errores ortográficos y, en ocasiones, se niegan a responder. </a:t>
            </a:r>
            <a:endParaRPr lang="en-US" sz="2097" dirty="0"/>
          </a:p>
        </p:txBody>
      </p:sp>
      <p:sp>
        <p:nvSpPr>
          <p:cNvPr id="7" name="Text 5"/>
          <p:cNvSpPr/>
          <p:nvPr/>
        </p:nvSpPr>
        <p:spPr>
          <a:xfrm>
            <a:off x="933569" y="6583295"/>
            <a:ext cx="12763143" cy="2557292"/>
          </a:xfrm>
          <a:prstGeom prst="rect">
            <a:avLst/>
          </a:prstGeom>
          <a:noFill/>
          <a:ln/>
        </p:spPr>
        <p:txBody>
          <a:bodyPr wrap="square" rtlCol="0" anchor="t"/>
          <a:lstStyle/>
          <a:p>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Un ejemplo conocido es el de </a:t>
            </a:r>
            <a:pPr indent="0" marL="0">
              <a:lnSpc>
                <a:spcPts val="3355"/>
              </a:lnSpc>
              <a:buNone/>
            </a:pPr>
            <a:r>
              <a:rPr lang="en-US" sz="2097" b="1" spc="-42" kern="0" dirty="0">
                <a:solidFill>
                  <a:srgbClr val="272525"/>
                </a:solidFill>
                <a:latin typeface="Inter" pitchFamily="34" charset="0"/>
                <a:ea typeface="Inter" pitchFamily="34" charset="-122"/>
                <a:cs typeface="Inter" pitchFamily="34" charset="-120"/>
              </a:rPr>
              <a:t>Eugene Goostman</a:t>
            </a:r>
            <a:pPr indent="0" marL="0">
              <a:lnSpc>
                <a:spcPts val="3355"/>
              </a:lnSpc>
              <a:buNone/>
            </a:pPr>
            <a:r>
              <a:rPr lang="en-US" sz="2097" spc="-42" kern="0" dirty="0">
                <a:solidFill>
                  <a:srgbClr val="272525"/>
                </a:solidFill>
                <a:latin typeface="Inter" pitchFamily="34" charset="0"/>
                <a:ea typeface="Inter" pitchFamily="34" charset="-122"/>
                <a:cs typeface="Inter" pitchFamily="34" charset="-120"/>
              </a:rPr>
              <a:t> y su bot conversacional que imitaba a un supuesto chico ucraniano de 13 años que frecuentemente evita responder a las preguntas haciendo bromas y desviando la conversación hacia su mascota, una cobaya. En 2012, Goostman ganó lo que se promueve como el concurso de la prueba de Turing más grande de la historia, con éxito contundente de 29 % de los jueces de que era humano. El 7 de junio de 2014, en un concurso con motivo del 60 aniversario de la muerte de Turing, el 33 % de los jueces del evento pensó que Goostman era humano.</a:t>
            </a:r>
            <a:endParaRPr lang="en-US" sz="2097" dirty="0"/>
          </a:p>
        </p:txBody>
      </p:sp>
      <p:pic>
        <p:nvPicPr>
          <p:cNvPr id="8" name="Image 0" descr="preencoded.png">
            <a:hlinkClick r:id="rId2" tooltip=""/>
          </p:cNvPr>
          <p:cNvPicPr>
            <a:picLocks noChangeAspect="1"/>
          </p:cNvPicPr>
          <p:nvPr/>
        </p:nvPicPr>
        <p:blipFill>
          <a:blip r:embed="rId1"/>
          <a:stretch>
            <a:fillRect/>
          </a:stretch>
        </p:blipFill>
        <p:spPr>
          <a:xfrm>
            <a:off x="12242153" y="9710083"/>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2024-08-11T23:02:51Z</dcterms:created>
  <dcterms:modified xsi:type="dcterms:W3CDTF">2024-08-11T23:02:51Z</dcterms:modified>
</cp:coreProperties>
</file>